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2" r:id="rId6"/>
    <p:sldId id="261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5" r:id="rId19"/>
    <p:sldId id="277" r:id="rId20"/>
    <p:sldId id="278" r:id="rId21"/>
    <p:sldId id="279" r:id="rId22"/>
    <p:sldId id="280" r:id="rId23"/>
    <p:sldId id="282" r:id="rId24"/>
    <p:sldId id="281" r:id="rId25"/>
    <p:sldId id="283" r:id="rId26"/>
    <p:sldId id="25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50D"/>
    <a:srgbClr val="FF0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94"/>
  </p:normalViewPr>
  <p:slideViewPr>
    <p:cSldViewPr snapToGrid="0" snapToObjects="1">
      <p:cViewPr>
        <p:scale>
          <a:sx n="96" d="100"/>
          <a:sy n="96" d="100"/>
        </p:scale>
        <p:origin x="33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72753" y="2793600"/>
            <a:ext cx="4398493" cy="3769200"/>
          </a:xfrm>
          <a:prstGeom prst="rect">
            <a:avLst/>
          </a:prstGeom>
        </p:spPr>
        <p:txBody>
          <a:bodyPr anchor="ctr" anchorCtr="0"/>
          <a:lstStyle>
            <a:lvl1pPr algn="ctr">
              <a:defRPr sz="239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0400" y="226800"/>
            <a:ext cx="2901600" cy="633600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txBody>
          <a:bodyPr anchor="ctr" anchorCtr="0"/>
          <a:lstStyle>
            <a:lvl1pPr marL="0" indent="0" algn="ctr">
              <a:buNone/>
              <a:defRPr sz="1800" b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MASKOT GALENA</a:t>
            </a:r>
            <a:endParaRPr lang="en-US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A0C55888-6623-4A94-A5E7-0112F8B3546E}"/>
              </a:ext>
            </a:extLst>
          </p:cNvPr>
          <p:cNvSpPr/>
          <p:nvPr/>
        </p:nvSpPr>
        <p:spPr>
          <a:xfrm>
            <a:off x="757160" y="474450"/>
            <a:ext cx="707923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199078E5-8347-4DB1-9E3C-E8885696121C}"/>
              </a:ext>
            </a:extLst>
          </p:cNvPr>
          <p:cNvSpPr txBox="1"/>
          <p:nvPr/>
        </p:nvSpPr>
        <p:spPr>
          <a:xfrm>
            <a:off x="700777" y="474450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IYPT</a:t>
            </a:r>
            <a:r>
              <a:rPr lang="el-GR" sz="14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᾽</a:t>
            </a:r>
            <a:r>
              <a:rPr lang="en-GB" sz="14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19</a:t>
            </a:r>
            <a:endParaRPr lang="sk-SK" sz="1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556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S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801189"/>
            <a:ext cx="7886700" cy="85344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anchor="ctr" anchorCtr="0"/>
          <a:lstStyle>
            <a:lvl1pPr algn="ctr"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k-SK" b="1" dirty="0">
                <a:latin typeface="Century Gothic" panose="020B0502020202020204" pitchFamily="34" charset="0"/>
              </a:rPr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670995"/>
            <a:ext cx="7886700" cy="2708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 err="1"/>
              <a:t>Problem</a:t>
            </a:r>
            <a:r>
              <a:rPr lang="sk-SK" dirty="0"/>
              <a:t> </a:t>
            </a:r>
            <a:r>
              <a:rPr lang="sk-SK" dirty="0" err="1"/>
              <a:t>statement</a:t>
            </a:r>
            <a:r>
              <a:rPr lang="sk-SK" dirty="0"/>
              <a:t>...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1056" y="5879298"/>
            <a:ext cx="2057400" cy="978702"/>
          </a:xfrm>
          <a:prstGeom prst="rect">
            <a:avLst/>
          </a:prstGeom>
        </p:spPr>
        <p:txBody>
          <a:bodyPr/>
          <a:lstStyle>
            <a:lvl1pPr algn="r">
              <a:defRPr sz="6000" b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44B778B-FE8A-41B4-8ED8-C0228D13F266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28036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4400" y="342000"/>
            <a:ext cx="7886700" cy="925200"/>
          </a:xfrm>
          <a:prstGeom prst="rect">
            <a:avLst/>
          </a:prstGeom>
        </p:spPr>
        <p:txBody>
          <a:bodyPr anchor="ctr" anchorCtr="0"/>
          <a:lstStyle>
            <a:lvl1pPr>
              <a:defRPr sz="5400" b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k-SK" dirty="0"/>
              <a:t>TITLE</a:t>
            </a:r>
            <a:endParaRPr lang="en-US" dirty="0"/>
          </a:p>
        </p:txBody>
      </p:sp>
      <p:sp>
        <p:nvSpPr>
          <p:cNvPr id="9" name="Zástupný objekt pre text 8">
            <a:extLst>
              <a:ext uri="{FF2B5EF4-FFF2-40B4-BE49-F238E27FC236}">
                <a16:creationId xmlns:a16="http://schemas.microsoft.com/office/drawing/2014/main" id="{910CF1E3-608F-47AC-B3A7-51AB688312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8800" y="1760400"/>
            <a:ext cx="6588245" cy="22298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sk-SK" dirty="0" err="1"/>
              <a:t>blabla</a:t>
            </a:r>
            <a:endParaRPr lang="sk-SK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0419772-6D22-458C-9B32-03D4C8208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1056" y="5879298"/>
            <a:ext cx="2057400" cy="978702"/>
          </a:xfrm>
          <a:prstGeom prst="rect">
            <a:avLst/>
          </a:prstGeom>
        </p:spPr>
        <p:txBody>
          <a:bodyPr/>
          <a:lstStyle>
            <a:lvl1pPr algn="r">
              <a:defRPr sz="6000" b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44B778B-FE8A-41B4-8ED8-C0228D13F266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84929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text 3">
            <a:extLst>
              <a:ext uri="{FF2B5EF4-FFF2-40B4-BE49-F238E27FC236}">
                <a16:creationId xmlns:a16="http://schemas.microsoft.com/office/drawing/2014/main" id="{E0C90193-251D-4F1F-B461-922A7FBF16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019" y="312739"/>
            <a:ext cx="3431631" cy="6887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TITLE 2</a:t>
            </a:r>
            <a:endParaRPr lang="sk-SK" dirty="0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5803377B-A21F-4E95-9B6C-101145001F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352" y="312739"/>
            <a:ext cx="3431631" cy="6887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TITLE 1</a:t>
            </a:r>
            <a:endParaRPr lang="sk-SK" dirty="0"/>
          </a:p>
        </p:txBody>
      </p:sp>
      <p:cxnSp>
        <p:nvCxnSpPr>
          <p:cNvPr id="6" name="Rovná spojnica 5">
            <a:extLst>
              <a:ext uri="{FF2B5EF4-FFF2-40B4-BE49-F238E27FC236}">
                <a16:creationId xmlns:a16="http://schemas.microsoft.com/office/drawing/2014/main" id="{3DE9F38B-2378-431B-99F7-1D42D642C18C}"/>
              </a:ext>
            </a:extLst>
          </p:cNvPr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sx="106000" sy="1060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554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text 3">
            <a:extLst>
              <a:ext uri="{FF2B5EF4-FFF2-40B4-BE49-F238E27FC236}">
                <a16:creationId xmlns:a16="http://schemas.microsoft.com/office/drawing/2014/main" id="{E0C90193-251D-4F1F-B461-922A7FBF16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019" y="312739"/>
            <a:ext cx="3431631" cy="6887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TITLE 2</a:t>
            </a:r>
            <a:endParaRPr lang="sk-SK" dirty="0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5803377B-A21F-4E95-9B6C-101145001F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352" y="312739"/>
            <a:ext cx="3431631" cy="6887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TITLE 1</a:t>
            </a:r>
            <a:endParaRPr lang="sk-SK" dirty="0"/>
          </a:p>
        </p:txBody>
      </p:sp>
      <p:cxnSp>
        <p:nvCxnSpPr>
          <p:cNvPr id="6" name="Rovná spojnica 5">
            <a:extLst>
              <a:ext uri="{FF2B5EF4-FFF2-40B4-BE49-F238E27FC236}">
                <a16:creationId xmlns:a16="http://schemas.microsoft.com/office/drawing/2014/main" id="{3DE9F38B-2378-431B-99F7-1D42D642C18C}"/>
              </a:ext>
            </a:extLst>
          </p:cNvPr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10800000" sx="106000" sy="106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508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APTER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8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k-SK" dirty="0"/>
              <a:t>CHAPTER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903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D847CF1-28D0-49EE-9A79-3959E322219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851056" y="5879298"/>
            <a:ext cx="2057400" cy="978702"/>
          </a:xfrm>
          <a:prstGeom prst="rect">
            <a:avLst/>
          </a:prstGeom>
        </p:spPr>
        <p:txBody>
          <a:bodyPr/>
          <a:lstStyle>
            <a:lvl1pPr algn="r">
              <a:defRPr sz="6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144B778B-FE8A-41B4-8ED8-C0228D13F266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8" name="Zástupný objekt pre obrázok 10">
            <a:extLst>
              <a:ext uri="{FF2B5EF4-FFF2-40B4-BE49-F238E27FC236}">
                <a16:creationId xmlns:a16="http://schemas.microsoft.com/office/drawing/2014/main" id="{B853B491-0890-45C8-9F5E-A31EB3CCF0C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859402" y="3746171"/>
            <a:ext cx="3037689" cy="227716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sk-SK" dirty="0"/>
          </a:p>
        </p:txBody>
      </p:sp>
      <p:sp>
        <p:nvSpPr>
          <p:cNvPr id="9" name="Zástupný objekt pre obrázok 10">
            <a:extLst>
              <a:ext uri="{FF2B5EF4-FFF2-40B4-BE49-F238E27FC236}">
                <a16:creationId xmlns:a16="http://schemas.microsoft.com/office/drawing/2014/main" id="{78FDF662-F529-4253-BC6E-BCC668991B77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842067" y="834668"/>
            <a:ext cx="3037689" cy="227716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sk-SK" dirty="0"/>
          </a:p>
        </p:txBody>
      </p:sp>
      <p:sp>
        <p:nvSpPr>
          <p:cNvPr id="10" name="Zástupný objekt pre obrázok 10">
            <a:extLst>
              <a:ext uri="{FF2B5EF4-FFF2-40B4-BE49-F238E27FC236}">
                <a16:creationId xmlns:a16="http://schemas.microsoft.com/office/drawing/2014/main" id="{B9E17156-D174-49C2-843D-E86BB0100758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246909" y="3746170"/>
            <a:ext cx="3037689" cy="227716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sk-SK" dirty="0"/>
          </a:p>
        </p:txBody>
      </p:sp>
      <p:sp>
        <p:nvSpPr>
          <p:cNvPr id="12" name="Zástupný objekt pre obrázok 10">
            <a:extLst>
              <a:ext uri="{FF2B5EF4-FFF2-40B4-BE49-F238E27FC236}">
                <a16:creationId xmlns:a16="http://schemas.microsoft.com/office/drawing/2014/main" id="{8E863705-8033-4E2A-8D61-767C2E3359C8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246908" y="834667"/>
            <a:ext cx="3037689" cy="227716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88508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jekt pre text 5">
            <a:extLst>
              <a:ext uri="{FF2B5EF4-FFF2-40B4-BE49-F238E27FC236}">
                <a16:creationId xmlns:a16="http://schemas.microsoft.com/office/drawing/2014/main" id="{C130C891-7D96-4948-9157-4AC94FC86B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4400" y="342000"/>
            <a:ext cx="4145140" cy="914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5400" b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k-SK" b="1" dirty="0">
                <a:latin typeface="Century Gothic" panose="020B0502020202020204" pitchFamily="34" charset="0"/>
              </a:rPr>
              <a:t>APPENDIX</a:t>
            </a:r>
            <a:endParaRPr lang="sk-SK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74E989-73D0-498B-913B-3C3FC8120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1056" y="5879298"/>
            <a:ext cx="2057400" cy="978702"/>
          </a:xfrm>
          <a:prstGeom prst="rect">
            <a:avLst/>
          </a:prstGeom>
        </p:spPr>
        <p:txBody>
          <a:bodyPr/>
          <a:lstStyle>
            <a:lvl1pPr algn="r">
              <a:defRPr sz="6000" b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44B778B-FE8A-41B4-8ED8-C0228D13F266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6496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90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80" r:id="rId4"/>
    <p:sldLayoutId id="2147483681" r:id="rId5"/>
    <p:sldLayoutId id="2147483678" r:id="rId6"/>
    <p:sldLayoutId id="2147483677" r:id="rId7"/>
    <p:sldLayoutId id="214748367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F4B68-ED29-F446-B059-CC34AFFCCC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13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FF8E3-9D2B-0048-82E5-CAABB94DFB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9073F6-492D-B544-B9BB-421D399D9BC8}"/>
              </a:ext>
            </a:extLst>
          </p:cNvPr>
          <p:cNvSpPr/>
          <p:nvPr/>
        </p:nvSpPr>
        <p:spPr>
          <a:xfrm>
            <a:off x="0" y="0"/>
            <a:ext cx="1878227" cy="1075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65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D2E9C-F969-2C41-B9C0-E3571251A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Real sponge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EB200-3C09-DF43-A739-3F21EAA74AD2}"/>
              </a:ext>
            </a:extLst>
          </p:cNvPr>
          <p:cNvSpPr txBox="1"/>
          <p:nvPr/>
        </p:nvSpPr>
        <p:spPr>
          <a:xfrm>
            <a:off x="554400" y="1828799"/>
            <a:ext cx="8278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Because real fluids have viscosity, we need to take it into account.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AD1A8B7-8C81-E34D-A439-6320C1647EB9}"/>
              </a:ext>
            </a:extLst>
          </p:cNvPr>
          <p:cNvSpPr/>
          <p:nvPr/>
        </p:nvSpPr>
        <p:spPr>
          <a:xfrm>
            <a:off x="1470660" y="3902287"/>
            <a:ext cx="2807465" cy="20828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1E11F9-8F55-B049-B619-282F476078ED}"/>
              </a:ext>
            </a:extLst>
          </p:cNvPr>
          <p:cNvSpPr/>
          <p:nvPr/>
        </p:nvSpPr>
        <p:spPr>
          <a:xfrm>
            <a:off x="5793740" y="4608166"/>
            <a:ext cx="1879600" cy="67104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160F3B-DCD7-4D47-BF41-FB8F54A50CC5}"/>
              </a:ext>
            </a:extLst>
          </p:cNvPr>
          <p:cNvSpPr txBox="1"/>
          <p:nvPr/>
        </p:nvSpPr>
        <p:spPr>
          <a:xfrm>
            <a:off x="2283557" y="6146668"/>
            <a:ext cx="1181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Large pore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6D607D-2851-4F45-B14C-065624ADBD5B}"/>
              </a:ext>
            </a:extLst>
          </p:cNvPr>
          <p:cNvSpPr txBox="1"/>
          <p:nvPr/>
        </p:nvSpPr>
        <p:spPr>
          <a:xfrm>
            <a:off x="6143378" y="5615755"/>
            <a:ext cx="1180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Small pore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87FF2-0FD5-3D43-A6E7-DA2F324F2374}"/>
              </a:ext>
            </a:extLst>
          </p:cNvPr>
          <p:cNvSpPr txBox="1"/>
          <p:nvPr/>
        </p:nvSpPr>
        <p:spPr>
          <a:xfrm>
            <a:off x="529951" y="2808356"/>
            <a:ext cx="8651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850D"/>
                </a:solidFill>
              </a:rPr>
              <a:t>It is easier for the fluid to flow into a large pore than a smaller 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4BEC6F-5008-DA4C-A67A-E0DCFB96EA0F}"/>
              </a:ext>
            </a:extLst>
          </p:cNvPr>
          <p:cNvSpPr txBox="1"/>
          <p:nvPr/>
        </p:nvSpPr>
        <p:spPr>
          <a:xfrm>
            <a:off x="0" y="4863708"/>
            <a:ext cx="9272588" cy="830997"/>
          </a:xfrm>
          <a:prstGeom prst="rect">
            <a:avLst/>
          </a:prstGeom>
          <a:solidFill>
            <a:srgbClr val="7030A0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We can expect that: ability of sponge to soak up water will be increased by increasing the pore and decreasing viscosity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4C9454-AEB4-D547-B952-FA4BE501E11E}"/>
              </a:ext>
            </a:extLst>
          </p:cNvPr>
          <p:cNvSpPr txBox="1"/>
          <p:nvPr/>
        </p:nvSpPr>
        <p:spPr>
          <a:xfrm>
            <a:off x="2594416" y="3269018"/>
            <a:ext cx="6549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Note that capillary action occurs in the weaves of the sponge not the pores</a:t>
            </a:r>
          </a:p>
        </p:txBody>
      </p:sp>
    </p:spTree>
    <p:extLst>
      <p:ext uri="{BB962C8B-B14F-4D97-AF65-F5344CB8AC3E}">
        <p14:creationId xmlns:p14="http://schemas.microsoft.com/office/powerpoint/2010/main" val="13308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D2E9C-F969-2C41-B9C0-E3571251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00" y="342000"/>
            <a:ext cx="8260988" cy="925200"/>
          </a:xfrm>
        </p:spPr>
        <p:txBody>
          <a:bodyPr/>
          <a:lstStyle/>
          <a:p>
            <a:r>
              <a:rPr lang="en-GB" dirty="0"/>
              <a:t>Real sponge - research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74D6CD-BEDC-4043-83AF-A357D69DEB7A}"/>
              </a:ext>
            </a:extLst>
          </p:cNvPr>
          <p:cNvSpPr txBox="1"/>
          <p:nvPr/>
        </p:nvSpPr>
        <p:spPr>
          <a:xfrm>
            <a:off x="685800" y="1585366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Kim, J., Ha, J., &amp; Kim, H. (2017). Capillary rise of non-aqueous liquids in cellulose sponges. </a:t>
            </a:r>
            <a:r>
              <a:rPr lang="en-GB" sz="2400" i="1" dirty="0"/>
              <a:t>Journal of Fluid Mechanics,</a:t>
            </a:r>
            <a:r>
              <a:rPr lang="en-GB" sz="2400" dirty="0"/>
              <a:t> </a:t>
            </a:r>
            <a:r>
              <a:rPr lang="en-GB" sz="2400" i="1" dirty="0"/>
              <a:t>818</a:t>
            </a:r>
            <a:r>
              <a:rPr lang="en-GB" sz="2400" dirty="0"/>
              <a:t>, R2. doi:10.1017/jfm.2017.165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C6D04F2-2AFE-CC42-904B-237468643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62" y="3867967"/>
            <a:ext cx="2511426" cy="13791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BD540F-0107-944B-9424-5E9483901B9A}"/>
              </a:ext>
            </a:extLst>
          </p:cNvPr>
          <p:cNvSpPr txBox="1"/>
          <p:nvPr/>
        </p:nvSpPr>
        <p:spPr>
          <a:xfrm>
            <a:off x="554400" y="3189586"/>
            <a:ext cx="6639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In the limit that only large pores are being filled (early stages):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D38529-AD62-EB49-B953-37714B6332C8}"/>
              </a:ext>
            </a:extLst>
          </p:cNvPr>
          <p:cNvSpPr txBox="1"/>
          <p:nvPr/>
        </p:nvSpPr>
        <p:spPr>
          <a:xfrm>
            <a:off x="5752874" y="4400304"/>
            <a:ext cx="2814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R – Characteristic size of the pores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5776B93-A5A9-CA45-B9AB-99BDE4102192}"/>
                  </a:ext>
                </a:extLst>
              </p:cNvPr>
              <p:cNvSpPr txBox="1"/>
              <p:nvPr/>
            </p:nvSpPr>
            <p:spPr>
              <a:xfrm>
                <a:off x="5752874" y="4811328"/>
                <a:ext cx="18403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𝑠𝑢𝑟𝑓𝑎𝑐𝑒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𝑡𝑒𝑛𝑠𝑖𝑜𝑛</m:t>
                      </m:r>
                    </m:oMath>
                  </m:oMathPara>
                </a14:m>
                <a:endParaRPr lang="en-GB" sz="14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5776B93-A5A9-CA45-B9AB-99BDE4102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874" y="4811328"/>
                <a:ext cx="1840376" cy="307777"/>
              </a:xfrm>
              <a:prstGeom prst="rect">
                <a:avLst/>
              </a:prstGeom>
              <a:blipFill>
                <a:blip r:embed="rId3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40A5DB-D181-AD4B-97B2-909F871D2869}"/>
                  </a:ext>
                </a:extLst>
              </p:cNvPr>
              <p:cNvSpPr txBox="1"/>
              <p:nvPr/>
            </p:nvSpPr>
            <p:spPr>
              <a:xfrm>
                <a:off x="5752874" y="5163284"/>
                <a:ext cx="131266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GB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GB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𝑣𝑖𝑠𝑐𝑜𝑠𝑖𝑡𝑦</m:t>
                      </m:r>
                    </m:oMath>
                  </m:oMathPara>
                </a14:m>
                <a:endParaRPr lang="en-GB" sz="140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40A5DB-D181-AD4B-97B2-909F871D28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874" y="5163284"/>
                <a:ext cx="1312667" cy="307777"/>
              </a:xfrm>
              <a:prstGeom prst="rect">
                <a:avLst/>
              </a:prstGeom>
              <a:blipFill>
                <a:blip r:embed="rId4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915A7E-586E-1B4E-A968-0D0FFFBC163B}"/>
                  </a:ext>
                </a:extLst>
              </p:cNvPr>
              <p:cNvSpPr txBox="1"/>
              <p:nvPr/>
            </p:nvSpPr>
            <p:spPr>
              <a:xfrm>
                <a:off x="5752874" y="5595062"/>
                <a:ext cx="8851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𝑡𝑖𝑚𝑒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915A7E-586E-1B4E-A968-0D0FFFBC16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874" y="5595062"/>
                <a:ext cx="885114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FA1A9A8-B715-A74F-B735-9425A7F12701}"/>
                  </a:ext>
                </a:extLst>
              </p:cNvPr>
              <p:cNvSpPr txBox="1"/>
              <p:nvPr/>
            </p:nvSpPr>
            <p:spPr>
              <a:xfrm>
                <a:off x="5752874" y="6026840"/>
                <a:ext cx="213507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h𝑒𝑖𝑔h𝑡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𝑙𝑖𝑞𝑢𝑖𝑑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FA1A9A8-B715-A74F-B735-9425A7F12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874" y="6026840"/>
                <a:ext cx="2135072" cy="307777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1BBDF504-BEB8-E84E-BF81-4B42B73C8E77}"/>
              </a:ext>
            </a:extLst>
          </p:cNvPr>
          <p:cNvSpPr txBox="1"/>
          <p:nvPr/>
        </p:nvSpPr>
        <p:spPr>
          <a:xfrm>
            <a:off x="1512547" y="5371456"/>
            <a:ext cx="2493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Identical to Washburn equation</a:t>
            </a:r>
          </a:p>
        </p:txBody>
      </p:sp>
    </p:spTree>
    <p:extLst>
      <p:ext uri="{BB962C8B-B14F-4D97-AF65-F5344CB8AC3E}">
        <p14:creationId xmlns:p14="http://schemas.microsoft.com/office/powerpoint/2010/main" val="1962942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D2E9C-F969-2C41-B9C0-E3571251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00" y="342000"/>
            <a:ext cx="8260988" cy="925200"/>
          </a:xfrm>
        </p:spPr>
        <p:txBody>
          <a:bodyPr/>
          <a:lstStyle/>
          <a:p>
            <a:r>
              <a:rPr lang="en-GB" dirty="0"/>
              <a:t>Real sponge - research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74D6CD-BEDC-4043-83AF-A357D69DEB7A}"/>
              </a:ext>
            </a:extLst>
          </p:cNvPr>
          <p:cNvSpPr txBox="1"/>
          <p:nvPr/>
        </p:nvSpPr>
        <p:spPr>
          <a:xfrm>
            <a:off x="685800" y="1585366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Kim, J., Ha, J., &amp; Kim, H. (2017). Capillary rise of non-aqueous liquids in cellulose sponges. </a:t>
            </a:r>
            <a:r>
              <a:rPr lang="en-GB" sz="2400" i="1" dirty="0"/>
              <a:t>Journal of Fluid Mechanics,</a:t>
            </a:r>
            <a:r>
              <a:rPr lang="en-GB" sz="2400" dirty="0"/>
              <a:t> </a:t>
            </a:r>
            <a:r>
              <a:rPr lang="en-GB" sz="2400" i="1" dirty="0"/>
              <a:t>818</a:t>
            </a:r>
            <a:r>
              <a:rPr lang="en-GB" sz="2400" dirty="0"/>
              <a:t>, R2. doi:10.1017/jfm.2017.165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BD540F-0107-944B-9424-5E9483901B9A}"/>
              </a:ext>
            </a:extLst>
          </p:cNvPr>
          <p:cNvSpPr txBox="1"/>
          <p:nvPr/>
        </p:nvSpPr>
        <p:spPr>
          <a:xfrm>
            <a:off x="554400" y="3189586"/>
            <a:ext cx="7767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In the late stages, unfilled pores are being compressed by the filled ones: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D38529-AD62-EB49-B953-37714B6332C8}"/>
              </a:ext>
            </a:extLst>
          </p:cNvPr>
          <p:cNvSpPr txBox="1"/>
          <p:nvPr/>
        </p:nvSpPr>
        <p:spPr>
          <a:xfrm>
            <a:off x="5413333" y="4403808"/>
            <a:ext cx="2919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r_0 – radius of curvature responsible for driving force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5776B93-A5A9-CA45-B9AB-99BDE4102192}"/>
                  </a:ext>
                </a:extLst>
              </p:cNvPr>
              <p:cNvSpPr txBox="1"/>
              <p:nvPr/>
            </p:nvSpPr>
            <p:spPr>
              <a:xfrm>
                <a:off x="5413333" y="5219481"/>
                <a:ext cx="18403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𝑠𝑢𝑟𝑓𝑎𝑐𝑒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𝑡𝑒𝑛𝑠𝑖𝑜𝑛</m:t>
                      </m:r>
                    </m:oMath>
                  </m:oMathPara>
                </a14:m>
                <a:endParaRPr lang="en-GB" sz="14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5776B93-A5A9-CA45-B9AB-99BDE4102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333" y="5219481"/>
                <a:ext cx="1840376" cy="307777"/>
              </a:xfrm>
              <a:prstGeom prst="rect">
                <a:avLst/>
              </a:prstGeom>
              <a:blipFill>
                <a:blip r:embed="rId2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40A5DB-D181-AD4B-97B2-909F871D2869}"/>
                  </a:ext>
                </a:extLst>
              </p:cNvPr>
              <p:cNvSpPr txBox="1"/>
              <p:nvPr/>
            </p:nvSpPr>
            <p:spPr>
              <a:xfrm>
                <a:off x="5448405" y="5550645"/>
                <a:ext cx="131266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GB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GB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𝑣𝑖𝑠𝑐𝑜𝑠𝑖𝑡𝑦</m:t>
                      </m:r>
                    </m:oMath>
                  </m:oMathPara>
                </a14:m>
                <a:endParaRPr lang="en-GB" sz="140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40A5DB-D181-AD4B-97B2-909F871D28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405" y="5550645"/>
                <a:ext cx="1312667" cy="307777"/>
              </a:xfrm>
              <a:prstGeom prst="rect">
                <a:avLst/>
              </a:prstGeom>
              <a:blipFill>
                <a:blip r:embed="rId3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915A7E-586E-1B4E-A968-0D0FFFBC163B}"/>
                  </a:ext>
                </a:extLst>
              </p:cNvPr>
              <p:cNvSpPr txBox="1"/>
              <p:nvPr/>
            </p:nvSpPr>
            <p:spPr>
              <a:xfrm>
                <a:off x="5448405" y="6168256"/>
                <a:ext cx="8851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𝑡𝑖𝑚𝑒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915A7E-586E-1B4E-A968-0D0FFFBC16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405" y="6168256"/>
                <a:ext cx="885114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FA1A9A8-B715-A74F-B735-9425A7F12701}"/>
                  </a:ext>
                </a:extLst>
              </p:cNvPr>
              <p:cNvSpPr txBox="1"/>
              <p:nvPr/>
            </p:nvSpPr>
            <p:spPr>
              <a:xfrm>
                <a:off x="5413333" y="4931491"/>
                <a:ext cx="213507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h𝑒𝑖𝑔h𝑡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𝑙𝑖𝑞𝑢𝑖𝑑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FA1A9A8-B715-A74F-B735-9425A7F12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333" y="4931491"/>
                <a:ext cx="2135072" cy="307777"/>
              </a:xfrm>
              <a:prstGeom prst="rect">
                <a:avLst/>
              </a:prstGeom>
              <a:blipFill>
                <a:blip r:embed="rId5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AD95B325-D9E3-164E-83EA-B94DEC299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3" y="4066134"/>
            <a:ext cx="3098800" cy="1206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987CED-6DE0-9A44-AAE5-884A2E80854F}"/>
                  </a:ext>
                </a:extLst>
              </p:cNvPr>
              <p:cNvSpPr txBox="1"/>
              <p:nvPr/>
            </p:nvSpPr>
            <p:spPr>
              <a:xfrm>
                <a:off x="5413333" y="4062396"/>
                <a:ext cx="25260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𝑝𝑜𝑟𝑒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𝑐𝑜𝑚𝑝𝑟𝑒𝑠𝑠𝑖𝑜𝑛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𝑟𝑎𝑡𝑖𝑜𝑛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987CED-6DE0-9A44-AAE5-884A2E808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333" y="4062396"/>
                <a:ext cx="2526076" cy="307777"/>
              </a:xfrm>
              <a:prstGeom prst="rect">
                <a:avLst/>
              </a:prstGeom>
              <a:blipFill>
                <a:blip r:embed="rId7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AC2A00-261F-774F-AD5F-211E7B02A6DC}"/>
                  </a:ext>
                </a:extLst>
              </p:cNvPr>
              <p:cNvSpPr txBox="1"/>
              <p:nvPr/>
            </p:nvSpPr>
            <p:spPr>
              <a:xfrm>
                <a:off x="5413333" y="5838870"/>
                <a:ext cx="35701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𝑎𝑛𝑑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GB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𝑑𝑒𝑛𝑠𝑖𝑡𝑦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𝑎𝑛𝑑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𝑔𝑟𝑎𝑣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 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𝑎𝑐𝑐𝑒𝑙𝑒𝑟𝑎𝑡𝑖𝑜𝑛</m:t>
                      </m:r>
                    </m:oMath>
                  </m:oMathPara>
                </a14:m>
                <a:endParaRPr lang="en-GB" sz="140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AC2A00-261F-774F-AD5F-211E7B02A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333" y="5838870"/>
                <a:ext cx="3570145" cy="307777"/>
              </a:xfrm>
              <a:prstGeom prst="rect">
                <a:avLst/>
              </a:prstGeom>
              <a:blipFill>
                <a:blip r:embed="rId8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5720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D2E9C-F969-2C41-B9C0-E3571251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00" y="342000"/>
            <a:ext cx="8260988" cy="925200"/>
          </a:xfrm>
        </p:spPr>
        <p:txBody>
          <a:bodyPr/>
          <a:lstStyle/>
          <a:p>
            <a:r>
              <a:rPr lang="en-GB" dirty="0"/>
              <a:t>Real sponge - research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74D6CD-BEDC-4043-83AF-A357D69DEB7A}"/>
              </a:ext>
            </a:extLst>
          </p:cNvPr>
          <p:cNvSpPr txBox="1"/>
          <p:nvPr/>
        </p:nvSpPr>
        <p:spPr>
          <a:xfrm>
            <a:off x="685800" y="1585366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Kim, J., Ha, J., &amp; Kim, H. (2017). Capillary rise of non-aqueous liquids in cellulose sponges. </a:t>
            </a:r>
            <a:r>
              <a:rPr lang="en-GB" sz="2400" i="1" dirty="0"/>
              <a:t>Journal of Fluid Mechanics,</a:t>
            </a:r>
            <a:r>
              <a:rPr lang="en-GB" sz="2400" dirty="0"/>
              <a:t> </a:t>
            </a:r>
            <a:r>
              <a:rPr lang="en-GB" sz="2400" i="1" dirty="0"/>
              <a:t>818</a:t>
            </a:r>
            <a:r>
              <a:rPr lang="en-GB" sz="2400" dirty="0"/>
              <a:t>, R2. doi:10.1017/jfm.2017.165</a:t>
            </a:r>
          </a:p>
        </p:txBody>
      </p:sp>
      <p:pic>
        <p:nvPicPr>
          <p:cNvPr id="5" name="Picture 4" descr="Chart, diagram&#10;&#10;Description automatically generated">
            <a:extLst>
              <a:ext uri="{FF2B5EF4-FFF2-40B4-BE49-F238E27FC236}">
                <a16:creationId xmlns:a16="http://schemas.microsoft.com/office/drawing/2014/main" id="{965836C3-8B24-5945-9E7A-59DC64434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13" y="3002963"/>
            <a:ext cx="5026025" cy="370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0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D2E9C-F969-2C41-B9C0-E3571251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00" y="342000"/>
            <a:ext cx="8260988" cy="925200"/>
          </a:xfrm>
        </p:spPr>
        <p:txBody>
          <a:bodyPr/>
          <a:lstStyle/>
          <a:p>
            <a:r>
              <a:rPr lang="en-GB" dirty="0"/>
              <a:t>Real sponge - research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74D6CD-BEDC-4043-83AF-A357D69DEB7A}"/>
              </a:ext>
            </a:extLst>
          </p:cNvPr>
          <p:cNvSpPr txBox="1"/>
          <p:nvPr/>
        </p:nvSpPr>
        <p:spPr>
          <a:xfrm>
            <a:off x="554400" y="1856526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Ha, J., Kim, J., Jung, Y., Yun, G., Kim, D. N., &amp; Kim, H. Y. (2018). </a:t>
            </a:r>
            <a:r>
              <a:rPr lang="en-GB" sz="2000" dirty="0" err="1"/>
              <a:t>Poro</a:t>
            </a:r>
            <a:r>
              <a:rPr lang="en-GB" sz="2000" dirty="0"/>
              <a:t>-</a:t>
            </a:r>
            <a:r>
              <a:rPr lang="en-GB" sz="2000" dirty="0" err="1"/>
              <a:t>elasto</a:t>
            </a:r>
            <a:r>
              <a:rPr lang="en-GB" sz="2000" dirty="0"/>
              <a:t>-capillary wicking of cellulose sponges. Science advances, 4(3), eaao7051</a:t>
            </a:r>
            <a:endParaRPr lang="en-GB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9AD6DB-854A-C241-ACC0-CE4F28F0D5E1}"/>
              </a:ext>
            </a:extLst>
          </p:cNvPr>
          <p:cNvSpPr txBox="1"/>
          <p:nvPr/>
        </p:nvSpPr>
        <p:spPr>
          <a:xfrm>
            <a:off x="554400" y="1456416"/>
            <a:ext cx="6585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More complicated model – sponge is expanding when wetted</a:t>
            </a:r>
          </a:p>
        </p:txBody>
      </p:sp>
      <p:pic>
        <p:nvPicPr>
          <p:cNvPr id="4" name="Screen Recording 2020-11-11 at 12.59.47" descr="Screen Recording 2020-11-11 at 12.59.47">
            <a:hlinkClick r:id="" action="ppaction://media"/>
            <a:extLst>
              <a:ext uri="{FF2B5EF4-FFF2-40B4-BE49-F238E27FC236}">
                <a16:creationId xmlns:a16="http://schemas.microsoft.com/office/drawing/2014/main" id="{2FA11519-71BD-E146-8722-0463D65B76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5443" y="2807360"/>
            <a:ext cx="6272606" cy="356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58BF3-E31B-1546-9124-01F36F237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Additional resources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84AC2-405C-0C4D-95C7-A61FAA5A1B64}"/>
              </a:ext>
            </a:extLst>
          </p:cNvPr>
          <p:cNvSpPr txBox="1"/>
          <p:nvPr/>
        </p:nvSpPr>
        <p:spPr>
          <a:xfrm>
            <a:off x="286019" y="3167390"/>
            <a:ext cx="8571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</a:rPr>
              <a:t>https://</a:t>
            </a:r>
            <a:r>
              <a:rPr lang="en-GB" sz="2800" dirty="0" err="1">
                <a:solidFill>
                  <a:srgbClr val="0070C0"/>
                </a:solidFill>
              </a:rPr>
              <a:t>stemfellowship.org</a:t>
            </a:r>
            <a:r>
              <a:rPr lang="en-GB" sz="2800" dirty="0">
                <a:solidFill>
                  <a:srgbClr val="0070C0"/>
                </a:solidFill>
              </a:rPr>
              <a:t>/iypt-2021-references/sponge/</a:t>
            </a:r>
          </a:p>
        </p:txBody>
      </p:sp>
    </p:spTree>
    <p:extLst>
      <p:ext uri="{BB962C8B-B14F-4D97-AF65-F5344CB8AC3E}">
        <p14:creationId xmlns:p14="http://schemas.microsoft.com/office/powerpoint/2010/main" val="3145550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0B4AB37-EA8D-E248-9C6B-42E57FC81B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0612" y="429141"/>
            <a:ext cx="7920000" cy="925200"/>
          </a:xfrm>
        </p:spPr>
        <p:txBody>
          <a:bodyPr/>
          <a:lstStyle/>
          <a:p>
            <a:r>
              <a:rPr lang="en-GB" sz="3200" i="1" dirty="0"/>
              <a:t>A sponge will soak up water at a rate and in a quantity determined by various parameters.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E7D8D2B-12EF-7443-B33C-8C20B7D30395}"/>
              </a:ext>
            </a:extLst>
          </p:cNvPr>
          <p:cNvSpPr/>
          <p:nvPr/>
        </p:nvSpPr>
        <p:spPr>
          <a:xfrm>
            <a:off x="1008529" y="2070848"/>
            <a:ext cx="416859" cy="41685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B050"/>
                </a:solidFill>
              </a:rPr>
              <a:t>1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96DE04-8BC0-6347-9215-3BB9950A8C05}"/>
              </a:ext>
            </a:extLst>
          </p:cNvPr>
          <p:cNvSpPr txBox="1"/>
          <p:nvPr/>
        </p:nvSpPr>
        <p:spPr>
          <a:xfrm>
            <a:off x="1680883" y="2026042"/>
            <a:ext cx="4689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Why does a sponge soaks up water?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3B57B5-3E9E-C54D-AC67-66D6DA5E11E4}"/>
              </a:ext>
            </a:extLst>
          </p:cNvPr>
          <p:cNvSpPr/>
          <p:nvPr/>
        </p:nvSpPr>
        <p:spPr>
          <a:xfrm>
            <a:off x="1008529" y="3717174"/>
            <a:ext cx="416859" cy="41685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B050"/>
                </a:solidFill>
              </a:rPr>
              <a:t>2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30C2C7-DAA9-064D-BA3B-EE1F23BF4428}"/>
              </a:ext>
            </a:extLst>
          </p:cNvPr>
          <p:cNvSpPr txBox="1"/>
          <p:nvPr/>
        </p:nvSpPr>
        <p:spPr>
          <a:xfrm>
            <a:off x="1680883" y="3672368"/>
            <a:ext cx="5532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What parameters affect the phenomenon?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8D9A09-5426-E848-947A-7CD5347609F6}"/>
              </a:ext>
            </a:extLst>
          </p:cNvPr>
          <p:cNvSpPr txBox="1"/>
          <p:nvPr/>
        </p:nvSpPr>
        <p:spPr>
          <a:xfrm>
            <a:off x="1680883" y="2759298"/>
            <a:ext cx="3373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Most likely it’s capillary action.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E0601D-CBC5-FC4B-9D9B-C6E4AA3F8FCB}"/>
              </a:ext>
            </a:extLst>
          </p:cNvPr>
          <p:cNvSpPr txBox="1"/>
          <p:nvPr/>
        </p:nvSpPr>
        <p:spPr>
          <a:xfrm>
            <a:off x="1425388" y="4420580"/>
            <a:ext cx="7662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Parameters of the fluid: </a:t>
            </a:r>
            <a:r>
              <a:rPr lang="en-GB" sz="2000" u="sng" dirty="0">
                <a:solidFill>
                  <a:srgbClr val="0070C0"/>
                </a:solidFill>
              </a:rPr>
              <a:t>surface tension, viscosity</a:t>
            </a:r>
            <a:r>
              <a:rPr lang="en-GB" sz="2000" dirty="0">
                <a:solidFill>
                  <a:srgbClr val="0070C0"/>
                </a:solidFill>
              </a:rPr>
              <a:t>, in later stages density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D932CA-1D4E-C143-906A-03B2758E9BE5}"/>
              </a:ext>
            </a:extLst>
          </p:cNvPr>
          <p:cNvSpPr txBox="1"/>
          <p:nvPr/>
        </p:nvSpPr>
        <p:spPr>
          <a:xfrm>
            <a:off x="1425388" y="4963390"/>
            <a:ext cx="4944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Parameters of the sponge: </a:t>
            </a:r>
            <a:r>
              <a:rPr lang="en-GB" sz="2000" u="sng" dirty="0">
                <a:solidFill>
                  <a:srgbClr val="0070C0"/>
                </a:solidFill>
              </a:rPr>
              <a:t>size of the pores</a:t>
            </a:r>
            <a:r>
              <a:rPr lang="en-GB" sz="2000" dirty="0">
                <a:solidFill>
                  <a:srgbClr val="0070C0"/>
                </a:solidFill>
              </a:rPr>
              <a:t>, in later stages compression ratio etc… </a:t>
            </a:r>
          </a:p>
        </p:txBody>
      </p:sp>
    </p:spTree>
    <p:extLst>
      <p:ext uri="{BB962C8B-B14F-4D97-AF65-F5344CB8AC3E}">
        <p14:creationId xmlns:p14="http://schemas.microsoft.com/office/powerpoint/2010/main" val="1082470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682CA-7CD9-F44C-943E-B9908B746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Fluid parameters</a:t>
            </a:r>
          </a:p>
        </p:txBody>
      </p:sp>
      <p:sp>
        <p:nvSpPr>
          <p:cNvPr id="4" name="Can 3">
            <a:extLst>
              <a:ext uri="{FF2B5EF4-FFF2-40B4-BE49-F238E27FC236}">
                <a16:creationId xmlns:a16="http://schemas.microsoft.com/office/drawing/2014/main" id="{B7DBE364-7E94-CF40-B87B-A7C3FADFC269}"/>
              </a:ext>
            </a:extLst>
          </p:cNvPr>
          <p:cNvSpPr/>
          <p:nvPr/>
        </p:nvSpPr>
        <p:spPr>
          <a:xfrm>
            <a:off x="1152601" y="2032000"/>
            <a:ext cx="1811557" cy="2409371"/>
          </a:xfrm>
          <a:prstGeom prst="can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n 4">
            <a:extLst>
              <a:ext uri="{FF2B5EF4-FFF2-40B4-BE49-F238E27FC236}">
                <a16:creationId xmlns:a16="http://schemas.microsoft.com/office/drawing/2014/main" id="{07DAEBBC-808D-C74C-9D61-8B27C4F40D01}"/>
              </a:ext>
            </a:extLst>
          </p:cNvPr>
          <p:cNvSpPr/>
          <p:nvPr/>
        </p:nvSpPr>
        <p:spPr>
          <a:xfrm>
            <a:off x="1152600" y="3294742"/>
            <a:ext cx="1811557" cy="1146629"/>
          </a:xfrm>
          <a:prstGeom prst="can">
            <a:avLst>
              <a:gd name="adj" fmla="val 36392"/>
            </a:avLst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A309D1F0-94CA-FB4D-BC7E-20187258248A}"/>
              </a:ext>
            </a:extLst>
          </p:cNvPr>
          <p:cNvSpPr/>
          <p:nvPr/>
        </p:nvSpPr>
        <p:spPr>
          <a:xfrm>
            <a:off x="3525685" y="2032000"/>
            <a:ext cx="1811557" cy="2409371"/>
          </a:xfrm>
          <a:prstGeom prst="can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n 6">
            <a:extLst>
              <a:ext uri="{FF2B5EF4-FFF2-40B4-BE49-F238E27FC236}">
                <a16:creationId xmlns:a16="http://schemas.microsoft.com/office/drawing/2014/main" id="{64D64CD8-A1BB-1646-AE2B-8E25B74FCCFA}"/>
              </a:ext>
            </a:extLst>
          </p:cNvPr>
          <p:cNvSpPr/>
          <p:nvPr/>
        </p:nvSpPr>
        <p:spPr>
          <a:xfrm>
            <a:off x="3525684" y="3294742"/>
            <a:ext cx="1811557" cy="1146629"/>
          </a:xfrm>
          <a:prstGeom prst="can">
            <a:avLst>
              <a:gd name="adj" fmla="val 36392"/>
            </a:avLst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n 7">
            <a:extLst>
              <a:ext uri="{FF2B5EF4-FFF2-40B4-BE49-F238E27FC236}">
                <a16:creationId xmlns:a16="http://schemas.microsoft.com/office/drawing/2014/main" id="{C9E69372-63E0-EF44-BA5F-E84291A66CA2}"/>
              </a:ext>
            </a:extLst>
          </p:cNvPr>
          <p:cNvSpPr/>
          <p:nvPr/>
        </p:nvSpPr>
        <p:spPr>
          <a:xfrm>
            <a:off x="5913283" y="2090056"/>
            <a:ext cx="1811557" cy="2409371"/>
          </a:xfrm>
          <a:prstGeom prst="can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n 8">
            <a:extLst>
              <a:ext uri="{FF2B5EF4-FFF2-40B4-BE49-F238E27FC236}">
                <a16:creationId xmlns:a16="http://schemas.microsoft.com/office/drawing/2014/main" id="{81DD4E3A-467E-4A41-A14F-033CF3FFCD67}"/>
              </a:ext>
            </a:extLst>
          </p:cNvPr>
          <p:cNvSpPr/>
          <p:nvPr/>
        </p:nvSpPr>
        <p:spPr>
          <a:xfrm>
            <a:off x="5913282" y="3352798"/>
            <a:ext cx="1811557" cy="1146629"/>
          </a:xfrm>
          <a:prstGeom prst="can">
            <a:avLst>
              <a:gd name="adj" fmla="val 36392"/>
            </a:avLst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B3EFE4-57C1-8543-A974-043E0A745875}"/>
              </a:ext>
            </a:extLst>
          </p:cNvPr>
          <p:cNvSpPr txBox="1"/>
          <p:nvPr/>
        </p:nvSpPr>
        <p:spPr>
          <a:xfrm>
            <a:off x="1450679" y="4731657"/>
            <a:ext cx="121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</a:rPr>
              <a:t>Liquid 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F3088D-9CD7-984F-AB70-84556DCE4D80}"/>
              </a:ext>
            </a:extLst>
          </p:cNvPr>
          <p:cNvSpPr txBox="1"/>
          <p:nvPr/>
        </p:nvSpPr>
        <p:spPr>
          <a:xfrm>
            <a:off x="3823763" y="4731656"/>
            <a:ext cx="1202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Liquid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C16FFD-121A-9C4D-BF23-6772D1C6A73A}"/>
              </a:ext>
            </a:extLst>
          </p:cNvPr>
          <p:cNvSpPr txBox="1"/>
          <p:nvPr/>
        </p:nvSpPr>
        <p:spPr>
          <a:xfrm>
            <a:off x="6217773" y="4731656"/>
            <a:ext cx="1192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4"/>
                </a:solidFill>
              </a:rPr>
              <a:t>Liquid 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04A29F-402E-5649-99BF-672B802D1029}"/>
              </a:ext>
            </a:extLst>
          </p:cNvPr>
          <p:cNvSpPr txBox="1"/>
          <p:nvPr/>
        </p:nvSpPr>
        <p:spPr>
          <a:xfrm>
            <a:off x="312116" y="5483606"/>
            <a:ext cx="8715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You can create solutions where you vary just viscosity or surface tension while keeping the other constant by combining 3 liquids e.g. water, glycerol, ethanol, sulfuric acid etc.</a:t>
            </a:r>
          </a:p>
        </p:txBody>
      </p:sp>
    </p:spTree>
    <p:extLst>
      <p:ext uri="{BB962C8B-B14F-4D97-AF65-F5344CB8AC3E}">
        <p14:creationId xmlns:p14="http://schemas.microsoft.com/office/powerpoint/2010/main" val="315198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C0C5B-CA97-8541-B1A9-CB039009F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Size of the pores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CB9EF8-D5E7-6243-8592-74B3001D8649}"/>
              </a:ext>
            </a:extLst>
          </p:cNvPr>
          <p:cNvSpPr txBox="1"/>
          <p:nvPr/>
        </p:nvSpPr>
        <p:spPr>
          <a:xfrm>
            <a:off x="365147" y="1713229"/>
            <a:ext cx="8683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Can be measured by taking a photo of a sponge under a microscope/very zoomed in and measuring a lot of pores in Tracker.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E412B4-DBF0-8045-B024-EC658A355FFC}"/>
              </a:ext>
            </a:extLst>
          </p:cNvPr>
          <p:cNvGrpSpPr/>
          <p:nvPr/>
        </p:nvGrpSpPr>
        <p:grpSpPr>
          <a:xfrm>
            <a:off x="554400" y="3224352"/>
            <a:ext cx="3569366" cy="3071814"/>
            <a:chOff x="554399" y="2878091"/>
            <a:chExt cx="6108135" cy="3071814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2A7D5E3-C1F2-684D-8EF6-2D986EE8F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7" r="22867" b="6195"/>
            <a:stretch/>
          </p:blipFill>
          <p:spPr>
            <a:xfrm rot="5400000">
              <a:off x="2072560" y="1359930"/>
              <a:ext cx="3071814" cy="6108135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8D8304D-5849-BD45-84CB-8BF12D0D9E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4350" y="4508500"/>
              <a:ext cx="0" cy="152970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75F2F6F-39FA-3D44-BEE5-E1CB03523915}"/>
                </a:ext>
              </a:extLst>
            </p:cNvPr>
            <p:cNvCxnSpPr>
              <a:cxnSpLocks/>
            </p:cNvCxnSpPr>
            <p:nvPr/>
          </p:nvCxnSpPr>
          <p:spPr>
            <a:xfrm>
              <a:off x="2679700" y="4995333"/>
              <a:ext cx="0" cy="249767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4CAD87E-6B11-914E-BA68-61CB3ED72E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2700" y="4661470"/>
              <a:ext cx="0" cy="132780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3635C08-5D2A-5441-8515-162B15211227}"/>
                </a:ext>
              </a:extLst>
            </p:cNvPr>
            <p:cNvCxnSpPr>
              <a:cxnSpLocks/>
            </p:cNvCxnSpPr>
            <p:nvPr/>
          </p:nvCxnSpPr>
          <p:spPr>
            <a:xfrm>
              <a:off x="3285067" y="4995333"/>
              <a:ext cx="0" cy="186267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F45AB44-CE62-8348-833E-42D34E9CC88B}"/>
                </a:ext>
              </a:extLst>
            </p:cNvPr>
            <p:cNvCxnSpPr>
              <a:cxnSpLocks/>
            </p:cNvCxnSpPr>
            <p:nvPr/>
          </p:nvCxnSpPr>
          <p:spPr>
            <a:xfrm>
              <a:off x="3471333" y="3855155"/>
              <a:ext cx="0" cy="112889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9571EFC-FE2B-1A45-9B43-3B73ED822111}"/>
              </a:ext>
            </a:extLst>
          </p:cNvPr>
          <p:cNvGrpSpPr/>
          <p:nvPr/>
        </p:nvGrpSpPr>
        <p:grpSpPr>
          <a:xfrm>
            <a:off x="4517732" y="3224352"/>
            <a:ext cx="4452097" cy="3376938"/>
            <a:chOff x="4517732" y="3224352"/>
            <a:chExt cx="4452097" cy="3376938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2907C19-AD5F-C549-8085-5E1CD69286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04651" y="3224352"/>
              <a:ext cx="0" cy="281786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862FDD2-580C-B74F-A42F-3BB8BB791192}"/>
                </a:ext>
              </a:extLst>
            </p:cNvPr>
            <p:cNvCxnSpPr>
              <a:cxnSpLocks/>
            </p:cNvCxnSpPr>
            <p:nvPr/>
          </p:nvCxnSpPr>
          <p:spPr>
            <a:xfrm>
              <a:off x="5204651" y="6042212"/>
              <a:ext cx="3119718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5E89521-1AF3-0144-AB0C-72B9452C88AE}"/>
                </a:ext>
              </a:extLst>
            </p:cNvPr>
            <p:cNvSpPr txBox="1"/>
            <p:nvPr/>
          </p:nvSpPr>
          <p:spPr>
            <a:xfrm>
              <a:off x="6858070" y="6078070"/>
              <a:ext cx="14662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Pore size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6F5C63-64ED-6F46-AF2C-DAC9AF4B64D4}"/>
                </a:ext>
              </a:extLst>
            </p:cNvPr>
            <p:cNvSpPr txBox="1"/>
            <p:nvPr/>
          </p:nvSpPr>
          <p:spPr>
            <a:xfrm rot="16200000">
              <a:off x="4086684" y="4371672"/>
              <a:ext cx="13853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Number</a:t>
              </a: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09643F3-FA36-4A47-9FFC-E39008041151}"/>
                </a:ext>
              </a:extLst>
            </p:cNvPr>
            <p:cNvSpPr/>
            <p:nvPr/>
          </p:nvSpPr>
          <p:spPr>
            <a:xfrm>
              <a:off x="5383947" y="4499004"/>
              <a:ext cx="2689411" cy="1453561"/>
            </a:xfrm>
            <a:custGeom>
              <a:avLst/>
              <a:gdLst>
                <a:gd name="connsiteX0" fmla="*/ 0 w 2689411"/>
                <a:gd name="connsiteY0" fmla="*/ 1453561 h 1453561"/>
                <a:gd name="connsiteX1" fmla="*/ 663388 w 2689411"/>
                <a:gd name="connsiteY1" fmla="*/ 1328055 h 1453561"/>
                <a:gd name="connsiteX2" fmla="*/ 878541 w 2689411"/>
                <a:gd name="connsiteY2" fmla="*/ 951537 h 1453561"/>
                <a:gd name="connsiteX3" fmla="*/ 1093694 w 2689411"/>
                <a:gd name="connsiteY3" fmla="*/ 198502 h 1453561"/>
                <a:gd name="connsiteX4" fmla="*/ 1434353 w 2689411"/>
                <a:gd name="connsiteY4" fmla="*/ 1278 h 1453561"/>
                <a:gd name="connsiteX5" fmla="*/ 1810870 w 2689411"/>
                <a:gd name="connsiteY5" fmla="*/ 162643 h 1453561"/>
                <a:gd name="connsiteX6" fmla="*/ 1990164 w 2689411"/>
                <a:gd name="connsiteY6" fmla="*/ 951537 h 1453561"/>
                <a:gd name="connsiteX7" fmla="*/ 2115670 w 2689411"/>
                <a:gd name="connsiteY7" fmla="*/ 1274267 h 1453561"/>
                <a:gd name="connsiteX8" fmla="*/ 2223247 w 2689411"/>
                <a:gd name="connsiteY8" fmla="*/ 1381843 h 1453561"/>
                <a:gd name="connsiteX9" fmla="*/ 2689411 w 2689411"/>
                <a:gd name="connsiteY9" fmla="*/ 1453561 h 145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9411" h="1453561">
                  <a:moveTo>
                    <a:pt x="0" y="1453561"/>
                  </a:moveTo>
                  <a:cubicBezTo>
                    <a:pt x="258482" y="1432643"/>
                    <a:pt x="516965" y="1411726"/>
                    <a:pt x="663388" y="1328055"/>
                  </a:cubicBezTo>
                  <a:cubicBezTo>
                    <a:pt x="809811" y="1244384"/>
                    <a:pt x="806823" y="1139796"/>
                    <a:pt x="878541" y="951537"/>
                  </a:cubicBezTo>
                  <a:cubicBezTo>
                    <a:pt x="950259" y="763278"/>
                    <a:pt x="1001059" y="356878"/>
                    <a:pt x="1093694" y="198502"/>
                  </a:cubicBezTo>
                  <a:cubicBezTo>
                    <a:pt x="1186329" y="40126"/>
                    <a:pt x="1314824" y="7254"/>
                    <a:pt x="1434353" y="1278"/>
                  </a:cubicBezTo>
                  <a:cubicBezTo>
                    <a:pt x="1553882" y="-4699"/>
                    <a:pt x="1718235" y="4266"/>
                    <a:pt x="1810870" y="162643"/>
                  </a:cubicBezTo>
                  <a:cubicBezTo>
                    <a:pt x="1903505" y="321019"/>
                    <a:pt x="1939364" y="766266"/>
                    <a:pt x="1990164" y="951537"/>
                  </a:cubicBezTo>
                  <a:cubicBezTo>
                    <a:pt x="2040964" y="1136808"/>
                    <a:pt x="2076823" y="1202549"/>
                    <a:pt x="2115670" y="1274267"/>
                  </a:cubicBezTo>
                  <a:cubicBezTo>
                    <a:pt x="2154517" y="1345985"/>
                    <a:pt x="2127624" y="1351961"/>
                    <a:pt x="2223247" y="1381843"/>
                  </a:cubicBezTo>
                  <a:cubicBezTo>
                    <a:pt x="2318871" y="1411725"/>
                    <a:pt x="2504141" y="1432643"/>
                    <a:pt x="2689411" y="1453561"/>
                  </a:cubicBezTo>
                </a:path>
              </a:pathLst>
            </a:custGeom>
            <a:noFill/>
            <a:ln w="38100">
              <a:solidFill>
                <a:srgbClr val="FF85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AA72513-CD37-1B42-A156-234DB6F5CC5B}"/>
                </a:ext>
              </a:extLst>
            </p:cNvPr>
            <p:cNvCxnSpPr>
              <a:cxnSpLocks/>
            </p:cNvCxnSpPr>
            <p:nvPr/>
          </p:nvCxnSpPr>
          <p:spPr>
            <a:xfrm>
              <a:off x="6858070" y="3982084"/>
              <a:ext cx="0" cy="2065732"/>
            </a:xfrm>
            <a:prstGeom prst="line">
              <a:avLst/>
            </a:prstGeom>
            <a:ln w="158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971C62-B52C-3343-9197-FAF4C663759F}"/>
                </a:ext>
              </a:extLst>
            </p:cNvPr>
            <p:cNvSpPr txBox="1"/>
            <p:nvPr/>
          </p:nvSpPr>
          <p:spPr>
            <a:xfrm>
              <a:off x="6858069" y="3884012"/>
              <a:ext cx="2111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Measure mean pore size with uncertainty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DB48327-97EA-7F4A-B9E5-2DEF15EF7DD6}"/>
                </a:ext>
              </a:extLst>
            </p:cNvPr>
            <p:cNvCxnSpPr>
              <a:cxnSpLocks/>
            </p:cNvCxnSpPr>
            <p:nvPr/>
          </p:nvCxnSpPr>
          <p:spPr>
            <a:xfrm>
              <a:off x="6436729" y="4499004"/>
              <a:ext cx="0" cy="1548812"/>
            </a:xfrm>
            <a:prstGeom prst="line">
              <a:avLst/>
            </a:prstGeom>
            <a:ln w="158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C645CB4-9F84-9A43-95C1-E6852F0EA82C}"/>
                </a:ext>
              </a:extLst>
            </p:cNvPr>
            <p:cNvCxnSpPr>
              <a:cxnSpLocks/>
            </p:cNvCxnSpPr>
            <p:nvPr/>
          </p:nvCxnSpPr>
          <p:spPr>
            <a:xfrm>
              <a:off x="7306305" y="4567188"/>
              <a:ext cx="0" cy="1548812"/>
            </a:xfrm>
            <a:prstGeom prst="line">
              <a:avLst/>
            </a:prstGeom>
            <a:ln w="158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E5F937B-5B2D-1946-A937-EE6C63F1D99F}"/>
                </a:ext>
              </a:extLst>
            </p:cNvPr>
            <p:cNvSpPr/>
            <p:nvPr/>
          </p:nvSpPr>
          <p:spPr>
            <a:xfrm>
              <a:off x="6791398" y="4440186"/>
              <a:ext cx="133343" cy="1333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1981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2B4B0E75-F48B-ED4D-8D8F-ED699DCC90DA}"/>
              </a:ext>
            </a:extLst>
          </p:cNvPr>
          <p:cNvSpPr/>
          <p:nvPr/>
        </p:nvSpPr>
        <p:spPr>
          <a:xfrm>
            <a:off x="860993" y="3944883"/>
            <a:ext cx="416859" cy="416859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70C0"/>
                </a:solidFill>
              </a:rPr>
              <a:t>3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260FC1-F396-E849-9E8B-0DC9F4CF22EA}"/>
              </a:ext>
            </a:extLst>
          </p:cNvPr>
          <p:cNvSpPr txBox="1"/>
          <p:nvPr/>
        </p:nvSpPr>
        <p:spPr>
          <a:xfrm>
            <a:off x="1533347" y="3900077"/>
            <a:ext cx="6077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Experimental investigation of the effectiveness.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74E5D6D-A818-D645-BE9C-C46352053456}"/>
              </a:ext>
            </a:extLst>
          </p:cNvPr>
          <p:cNvSpPr txBox="1">
            <a:spLocks/>
          </p:cNvSpPr>
          <p:nvPr/>
        </p:nvSpPr>
        <p:spPr>
          <a:xfrm>
            <a:off x="720570" y="2498115"/>
            <a:ext cx="7997929" cy="925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i="1" dirty="0"/>
              <a:t>Investigate how effective a sponge is at drying a wet surface.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48279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D6BB2-844F-1544-8807-7FE55E68F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Sponge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08920-CDA2-4A4B-AF56-8B1CE8A52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4399" y="1537975"/>
            <a:ext cx="7920000" cy="925200"/>
          </a:xfrm>
        </p:spPr>
        <p:txBody>
          <a:bodyPr/>
          <a:lstStyle/>
          <a:p>
            <a:r>
              <a:rPr lang="en-GB" sz="3200" i="1" dirty="0"/>
              <a:t>A sponge will soak up water at a rate and in a quantity determined by various parameters.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7A90E4A-0C26-2343-89B4-43366264792D}"/>
              </a:ext>
            </a:extLst>
          </p:cNvPr>
          <p:cNvSpPr txBox="1">
            <a:spLocks/>
          </p:cNvSpPr>
          <p:nvPr/>
        </p:nvSpPr>
        <p:spPr>
          <a:xfrm>
            <a:off x="554400" y="2431941"/>
            <a:ext cx="7997929" cy="925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i="1" dirty="0"/>
              <a:t>Investigate how effective a sponge is at drying a wet surface.</a:t>
            </a:r>
            <a:endParaRPr lang="en-GB" sz="3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491FD3-6650-0643-9CAF-AD0B3747A979}"/>
              </a:ext>
            </a:extLst>
          </p:cNvPr>
          <p:cNvGrpSpPr/>
          <p:nvPr/>
        </p:nvGrpSpPr>
        <p:grpSpPr>
          <a:xfrm>
            <a:off x="473825" y="3578477"/>
            <a:ext cx="7547800" cy="2764526"/>
            <a:chOff x="473825" y="3751474"/>
            <a:chExt cx="7547800" cy="2764526"/>
          </a:xfrm>
        </p:grpSpPr>
        <p:pic>
          <p:nvPicPr>
            <p:cNvPr id="9" name="Picture 8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33721709-34B6-8043-BBC1-BDAD2F2C3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" t="11151"/>
            <a:stretch/>
          </p:blipFill>
          <p:spPr>
            <a:xfrm>
              <a:off x="554399" y="3751474"/>
              <a:ext cx="7467226" cy="276452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B604454-7F66-204F-9C2D-537E86E77EE9}"/>
                </a:ext>
              </a:extLst>
            </p:cNvPr>
            <p:cNvSpPr/>
            <p:nvPr/>
          </p:nvSpPr>
          <p:spPr>
            <a:xfrm>
              <a:off x="473825" y="3751474"/>
              <a:ext cx="498764" cy="4132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FF966E1-C6F7-D540-A966-1A4250275EBE}"/>
              </a:ext>
            </a:extLst>
          </p:cNvPr>
          <p:cNvSpPr txBox="1"/>
          <p:nvPr/>
        </p:nvSpPr>
        <p:spPr>
          <a:xfrm>
            <a:off x="0" y="6385966"/>
            <a:ext cx="57011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Kim, J., Ha, J., &amp; Kim, H. (2017). Capillary rise of non-aqueous liquids in cellulose sponges. </a:t>
            </a:r>
            <a:r>
              <a:rPr lang="en-GB" sz="1100" i="1" dirty="0"/>
              <a:t>Journal of Fluid Mechanics,</a:t>
            </a:r>
            <a:r>
              <a:rPr lang="en-GB" sz="1100" dirty="0"/>
              <a:t> </a:t>
            </a:r>
            <a:r>
              <a:rPr lang="en-GB" sz="1100" i="1" dirty="0"/>
              <a:t>818</a:t>
            </a:r>
            <a:r>
              <a:rPr lang="en-GB" sz="1100" dirty="0"/>
              <a:t>, R2. doi:10.1017/jfm.2017.165</a:t>
            </a:r>
          </a:p>
        </p:txBody>
      </p:sp>
    </p:spTree>
    <p:extLst>
      <p:ext uri="{BB962C8B-B14F-4D97-AF65-F5344CB8AC3E}">
        <p14:creationId xmlns:p14="http://schemas.microsoft.com/office/powerpoint/2010/main" val="1457527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60EFD-3FCD-284A-B7CE-CEC77F909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FDAE10-9D9B-B948-A675-2C31E2C014CA}"/>
              </a:ext>
            </a:extLst>
          </p:cNvPr>
          <p:cNvSpPr txBox="1"/>
          <p:nvPr/>
        </p:nvSpPr>
        <p:spPr>
          <a:xfrm>
            <a:off x="513481" y="1334483"/>
            <a:ext cx="8577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70C0"/>
                </a:solidFill>
              </a:rPr>
              <a:t>First, verify the relationships from the papers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0BD2E3-49E7-8843-90F9-ED619C94BCE6}"/>
              </a:ext>
            </a:extLst>
          </p:cNvPr>
          <p:cNvGrpSpPr/>
          <p:nvPr/>
        </p:nvGrpSpPr>
        <p:grpSpPr>
          <a:xfrm>
            <a:off x="2859315" y="2131199"/>
            <a:ext cx="3875314" cy="1738403"/>
            <a:chOff x="2380343" y="2932217"/>
            <a:chExt cx="5725246" cy="2568253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02CB085-A5E8-BE4F-8DEE-153B4A8B7686}"/>
                </a:ext>
              </a:extLst>
            </p:cNvPr>
            <p:cNvSpPr/>
            <p:nvPr/>
          </p:nvSpPr>
          <p:spPr>
            <a:xfrm>
              <a:off x="2692400" y="3207213"/>
              <a:ext cx="3323771" cy="1146629"/>
            </a:xfrm>
            <a:prstGeom prst="round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79DA6A5-8826-804B-8F56-6E91913C9DDE}"/>
                </a:ext>
              </a:extLst>
            </p:cNvPr>
            <p:cNvSpPr/>
            <p:nvPr/>
          </p:nvSpPr>
          <p:spPr>
            <a:xfrm>
              <a:off x="2380343" y="4353842"/>
              <a:ext cx="3947886" cy="114662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674AA52-2EC7-004E-AC9D-3A7AA609C4E0}"/>
                </a:ext>
              </a:extLst>
            </p:cNvPr>
            <p:cNvSpPr txBox="1"/>
            <p:nvPr/>
          </p:nvSpPr>
          <p:spPr>
            <a:xfrm>
              <a:off x="6016171" y="2932217"/>
              <a:ext cx="878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Sponge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CD8C55-650C-F141-9DAE-829B7BA6C24D}"/>
                </a:ext>
              </a:extLst>
            </p:cNvPr>
            <p:cNvSpPr txBox="1"/>
            <p:nvPr/>
          </p:nvSpPr>
          <p:spPr>
            <a:xfrm>
              <a:off x="6455394" y="4742490"/>
              <a:ext cx="1650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Water reservoir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05D81BC-43FC-EC4C-82AE-FA5552FBEFC6}"/>
              </a:ext>
            </a:extLst>
          </p:cNvPr>
          <p:cNvSpPr txBox="1"/>
          <p:nvPr/>
        </p:nvSpPr>
        <p:spPr>
          <a:xfrm>
            <a:off x="834204" y="4407934"/>
            <a:ext cx="7286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Measure the height of liquid in the sponge against time, take photos at various times.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AFC3BA-6659-4E44-85C7-F68C34E326F7}"/>
              </a:ext>
            </a:extLst>
          </p:cNvPr>
          <p:cNvSpPr txBox="1"/>
          <p:nvPr/>
        </p:nvSpPr>
        <p:spPr>
          <a:xfrm>
            <a:off x="513479" y="5674228"/>
            <a:ext cx="7927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Note: to avoid experimental complications, measure it with a thin slice of a sponge.</a:t>
            </a:r>
          </a:p>
        </p:txBody>
      </p:sp>
    </p:spTree>
    <p:extLst>
      <p:ext uri="{BB962C8B-B14F-4D97-AF65-F5344CB8AC3E}">
        <p14:creationId xmlns:p14="http://schemas.microsoft.com/office/powerpoint/2010/main" val="217926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3B260-B27C-BB4E-9480-084DB6D4B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14B94D-0908-6B44-A9AA-A14BE1362C90}"/>
              </a:ext>
            </a:extLst>
          </p:cNvPr>
          <p:cNvSpPr txBox="1"/>
          <p:nvPr/>
        </p:nvSpPr>
        <p:spPr>
          <a:xfrm>
            <a:off x="513481" y="1334483"/>
            <a:ext cx="8577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70C0"/>
                </a:solidFill>
              </a:rPr>
              <a:t>First, verify the relationships from the papers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153F5F-E40D-5444-B9E0-0A4D1E7FE565}"/>
              </a:ext>
            </a:extLst>
          </p:cNvPr>
          <p:cNvGrpSpPr/>
          <p:nvPr/>
        </p:nvGrpSpPr>
        <p:grpSpPr>
          <a:xfrm>
            <a:off x="2859315" y="2131199"/>
            <a:ext cx="3875314" cy="1738403"/>
            <a:chOff x="2380343" y="2932217"/>
            <a:chExt cx="5725246" cy="2568253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1DE38DAD-A7A8-1145-80E2-27B3D6E56393}"/>
                </a:ext>
              </a:extLst>
            </p:cNvPr>
            <p:cNvSpPr/>
            <p:nvPr/>
          </p:nvSpPr>
          <p:spPr>
            <a:xfrm>
              <a:off x="2692400" y="3207213"/>
              <a:ext cx="3323771" cy="1146629"/>
            </a:xfrm>
            <a:prstGeom prst="roundRect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7783CD2-ADB1-F345-A46A-1EC9A8BF6FF3}"/>
                </a:ext>
              </a:extLst>
            </p:cNvPr>
            <p:cNvSpPr/>
            <p:nvPr/>
          </p:nvSpPr>
          <p:spPr>
            <a:xfrm>
              <a:off x="2380343" y="4353842"/>
              <a:ext cx="3947886" cy="114662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3FD4B98-5F60-BD41-B34F-424FC4A408DA}"/>
                </a:ext>
              </a:extLst>
            </p:cNvPr>
            <p:cNvSpPr txBox="1"/>
            <p:nvPr/>
          </p:nvSpPr>
          <p:spPr>
            <a:xfrm>
              <a:off x="6016171" y="2932217"/>
              <a:ext cx="878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Sponge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F9FABD-3B7E-EA49-8861-8760FA05444D}"/>
                </a:ext>
              </a:extLst>
            </p:cNvPr>
            <p:cNvSpPr txBox="1"/>
            <p:nvPr/>
          </p:nvSpPr>
          <p:spPr>
            <a:xfrm>
              <a:off x="6455394" y="4742490"/>
              <a:ext cx="1650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Water reservoir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32B069A-BD04-0446-A170-BA0532C8FF0D}"/>
              </a:ext>
            </a:extLst>
          </p:cNvPr>
          <p:cNvGrpSpPr/>
          <p:nvPr/>
        </p:nvGrpSpPr>
        <p:grpSpPr>
          <a:xfrm>
            <a:off x="203906" y="4022631"/>
            <a:ext cx="7674212" cy="2547693"/>
            <a:chOff x="203906" y="4022631"/>
            <a:chExt cx="7674212" cy="254769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67479D-73B9-1646-804F-9C4041BA7CFC}"/>
                </a:ext>
              </a:extLst>
            </p:cNvPr>
            <p:cNvSpPr txBox="1"/>
            <p:nvPr/>
          </p:nvSpPr>
          <p:spPr>
            <a:xfrm>
              <a:off x="203906" y="4022631"/>
              <a:ext cx="38817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0070C0"/>
                  </a:solidFill>
                </a:rPr>
                <a:t>Desired output for different fluids: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6A055F2-296F-8B4C-88B1-DFDEDE3960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1841" y="4679070"/>
              <a:ext cx="0" cy="14212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131836E-6653-754D-BD8A-A18987F420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1841" y="6100306"/>
              <a:ext cx="2097399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ADA669-DB91-3C4A-A361-BE1FAA0AB25B}"/>
                </a:ext>
              </a:extLst>
            </p:cNvPr>
            <p:cNvSpPr txBox="1"/>
            <p:nvPr/>
          </p:nvSpPr>
          <p:spPr>
            <a:xfrm>
              <a:off x="3070540" y="6200992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time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090F70-46DF-C346-BCBA-7CEC8DAA6A2F}"/>
                </a:ext>
              </a:extLst>
            </p:cNvPr>
            <p:cNvSpPr txBox="1"/>
            <p:nvPr/>
          </p:nvSpPr>
          <p:spPr>
            <a:xfrm rot="16200000">
              <a:off x="1282503" y="5205022"/>
              <a:ext cx="780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height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E931CF6-ADCF-9546-A483-8A1EE31882F1}"/>
                </a:ext>
              </a:extLst>
            </p:cNvPr>
            <p:cNvSpPr/>
            <p:nvPr/>
          </p:nvSpPr>
          <p:spPr>
            <a:xfrm>
              <a:off x="1974903" y="6053369"/>
              <a:ext cx="93874" cy="9387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C57E9CB-6DAD-D348-AFC1-2F6D635EECAB}"/>
                </a:ext>
              </a:extLst>
            </p:cNvPr>
            <p:cNvSpPr/>
            <p:nvPr/>
          </p:nvSpPr>
          <p:spPr>
            <a:xfrm>
              <a:off x="2068777" y="5493774"/>
              <a:ext cx="93874" cy="9387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3A8AF1B-6D68-FD41-8032-675CB777A6BA}"/>
                </a:ext>
              </a:extLst>
            </p:cNvPr>
            <p:cNvSpPr/>
            <p:nvPr/>
          </p:nvSpPr>
          <p:spPr>
            <a:xfrm>
              <a:off x="2230620" y="5145478"/>
              <a:ext cx="93874" cy="9387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9C742D1-7B14-AE47-9D0C-83573FDD7262}"/>
                </a:ext>
              </a:extLst>
            </p:cNvPr>
            <p:cNvSpPr/>
            <p:nvPr/>
          </p:nvSpPr>
          <p:spPr>
            <a:xfrm>
              <a:off x="2593276" y="4927368"/>
              <a:ext cx="93874" cy="9387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0B1B6C9-FB27-A348-A4D1-6F69D1C04838}"/>
                </a:ext>
              </a:extLst>
            </p:cNvPr>
            <p:cNvSpPr/>
            <p:nvPr/>
          </p:nvSpPr>
          <p:spPr>
            <a:xfrm>
              <a:off x="3070540" y="4828657"/>
              <a:ext cx="93874" cy="9387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8933E43-7D03-E245-8D22-070FF0C67ABA}"/>
                </a:ext>
              </a:extLst>
            </p:cNvPr>
            <p:cNvSpPr/>
            <p:nvPr/>
          </p:nvSpPr>
          <p:spPr>
            <a:xfrm>
              <a:off x="3587460" y="4806165"/>
              <a:ext cx="93874" cy="9387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B429ACC-5D6F-D443-95D3-29AF34D431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0719" y="4679070"/>
              <a:ext cx="0" cy="14212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2AD4280-E4C2-F34F-8962-6D8073299B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0719" y="6100306"/>
              <a:ext cx="2097399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486A188-9B19-8C4B-8DA4-AE62F6461493}"/>
                </a:ext>
              </a:extLst>
            </p:cNvPr>
            <p:cNvSpPr txBox="1"/>
            <p:nvPr/>
          </p:nvSpPr>
          <p:spPr>
            <a:xfrm>
              <a:off x="6829418" y="6200992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time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1F1FD0E-DAE2-BD47-819E-28D7E9C0ADAD}"/>
                </a:ext>
              </a:extLst>
            </p:cNvPr>
            <p:cNvSpPr txBox="1"/>
            <p:nvPr/>
          </p:nvSpPr>
          <p:spPr>
            <a:xfrm rot="16200000">
              <a:off x="4980244" y="5205022"/>
              <a:ext cx="9027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Volume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337327F-FAC4-C742-8801-02DE60164E5B}"/>
                </a:ext>
              </a:extLst>
            </p:cNvPr>
            <p:cNvSpPr/>
            <p:nvPr/>
          </p:nvSpPr>
          <p:spPr>
            <a:xfrm>
              <a:off x="5733781" y="6053369"/>
              <a:ext cx="93874" cy="93874"/>
            </a:xfrm>
            <a:prstGeom prst="ellipse">
              <a:avLst/>
            </a:prstGeom>
            <a:solidFill>
              <a:srgbClr val="FF85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847FE26-64EB-644F-A67D-DA3EE8794E64}"/>
                </a:ext>
              </a:extLst>
            </p:cNvPr>
            <p:cNvSpPr/>
            <p:nvPr/>
          </p:nvSpPr>
          <p:spPr>
            <a:xfrm>
              <a:off x="5827655" y="5493774"/>
              <a:ext cx="93874" cy="93874"/>
            </a:xfrm>
            <a:prstGeom prst="ellipse">
              <a:avLst/>
            </a:prstGeom>
            <a:solidFill>
              <a:srgbClr val="FF85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5294EE3-62D5-7B48-8847-B621B923DD0F}"/>
                </a:ext>
              </a:extLst>
            </p:cNvPr>
            <p:cNvSpPr/>
            <p:nvPr/>
          </p:nvSpPr>
          <p:spPr>
            <a:xfrm>
              <a:off x="5989498" y="5145478"/>
              <a:ext cx="93874" cy="93874"/>
            </a:xfrm>
            <a:prstGeom prst="ellipse">
              <a:avLst/>
            </a:prstGeom>
            <a:solidFill>
              <a:srgbClr val="FF85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46A5546-FD74-174C-A984-F33F91A43BD4}"/>
                </a:ext>
              </a:extLst>
            </p:cNvPr>
            <p:cNvSpPr/>
            <p:nvPr/>
          </p:nvSpPr>
          <p:spPr>
            <a:xfrm>
              <a:off x="6352154" y="4927368"/>
              <a:ext cx="93874" cy="93874"/>
            </a:xfrm>
            <a:prstGeom prst="ellipse">
              <a:avLst/>
            </a:prstGeom>
            <a:solidFill>
              <a:srgbClr val="FF85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4EA35D0-6574-534B-AB6B-F671BF41EB52}"/>
                </a:ext>
              </a:extLst>
            </p:cNvPr>
            <p:cNvSpPr/>
            <p:nvPr/>
          </p:nvSpPr>
          <p:spPr>
            <a:xfrm>
              <a:off x="6829418" y="4828657"/>
              <a:ext cx="93874" cy="93874"/>
            </a:xfrm>
            <a:prstGeom prst="ellipse">
              <a:avLst/>
            </a:prstGeom>
            <a:solidFill>
              <a:srgbClr val="FF85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C0AF677-5F8A-5E45-86DC-612529224A73}"/>
                </a:ext>
              </a:extLst>
            </p:cNvPr>
            <p:cNvSpPr/>
            <p:nvPr/>
          </p:nvSpPr>
          <p:spPr>
            <a:xfrm>
              <a:off x="7346338" y="4806165"/>
              <a:ext cx="93874" cy="93874"/>
            </a:xfrm>
            <a:prstGeom prst="ellipse">
              <a:avLst/>
            </a:prstGeom>
            <a:solidFill>
              <a:srgbClr val="FF85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2C41C70-F93E-FF41-90FE-52705763C3A6}"/>
                </a:ext>
              </a:extLst>
            </p:cNvPr>
            <p:cNvSpPr txBox="1"/>
            <p:nvPr/>
          </p:nvSpPr>
          <p:spPr>
            <a:xfrm>
              <a:off x="4349126" y="5031666"/>
              <a:ext cx="5437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rgbClr val="0070C0"/>
                  </a:solidFill>
                </a:rPr>
                <a:t>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787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6F6F6-238E-5B45-B926-52DC24F3D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42000"/>
            <a:ext cx="9514703" cy="925200"/>
          </a:xfrm>
        </p:spPr>
        <p:txBody>
          <a:bodyPr/>
          <a:lstStyle/>
          <a:p>
            <a:r>
              <a:rPr lang="en-GB" dirty="0"/>
              <a:t>Experiments - Effectiveness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FCBCD-6843-4A42-A9F4-17A9964692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065" y="1260903"/>
            <a:ext cx="4383146" cy="661524"/>
          </a:xfrm>
        </p:spPr>
        <p:txBody>
          <a:bodyPr/>
          <a:lstStyle/>
          <a:p>
            <a:r>
              <a:rPr lang="en-GB" sz="3600" dirty="0"/>
              <a:t>Optimisation problem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91B23AB-84F5-6344-817B-D1E77AC08EA2}"/>
              </a:ext>
            </a:extLst>
          </p:cNvPr>
          <p:cNvSpPr/>
          <p:nvPr/>
        </p:nvSpPr>
        <p:spPr>
          <a:xfrm>
            <a:off x="117262" y="2085433"/>
            <a:ext cx="437606" cy="437606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70C0"/>
                </a:solidFill>
              </a:rPr>
              <a:t>1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DC31D05-CFC4-044F-B909-EDC49015BA1F}"/>
              </a:ext>
            </a:extLst>
          </p:cNvPr>
          <p:cNvGrpSpPr/>
          <p:nvPr/>
        </p:nvGrpSpPr>
        <p:grpSpPr>
          <a:xfrm>
            <a:off x="1074523" y="4067101"/>
            <a:ext cx="6421453" cy="2615618"/>
            <a:chOff x="1108899" y="3611907"/>
            <a:chExt cx="7333598" cy="2987158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DEAC925-0AF2-6F4F-ACA0-41F669733F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2664" y="4210383"/>
              <a:ext cx="0" cy="16692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4CBA542-0A35-144A-8530-C70185C87A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2664" y="5879617"/>
              <a:ext cx="2622256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084E50-912D-D146-A9DA-BF8658A64672}"/>
                </a:ext>
              </a:extLst>
            </p:cNvPr>
            <p:cNvSpPr txBox="1"/>
            <p:nvPr/>
          </p:nvSpPr>
          <p:spPr>
            <a:xfrm>
              <a:off x="1642664" y="5954059"/>
              <a:ext cx="2622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Volume of “spilled” liquid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EAB598-855F-144D-AB25-D015B9BC4593}"/>
                </a:ext>
              </a:extLst>
            </p:cNvPr>
            <p:cNvSpPr txBox="1"/>
            <p:nvPr/>
          </p:nvSpPr>
          <p:spPr>
            <a:xfrm rot="16200000">
              <a:off x="593630" y="4984332"/>
              <a:ext cx="1399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Effectiveness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397A64D-722D-4B42-A710-66F47CAC21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4527" y="4187550"/>
              <a:ext cx="0" cy="16692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82F1B4C-0746-2441-A1D8-2529D335DA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4527" y="5856784"/>
              <a:ext cx="2622256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163CEB-527D-CD40-BD7C-950C678E3E3E}"/>
                </a:ext>
              </a:extLst>
            </p:cNvPr>
            <p:cNvSpPr txBox="1"/>
            <p:nvPr/>
          </p:nvSpPr>
          <p:spPr>
            <a:xfrm>
              <a:off x="5574527" y="5931225"/>
              <a:ext cx="2867970" cy="667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How long the sponge was soaking the water for - time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70C08B-4305-A245-BDA8-7B90DF040A1A}"/>
                </a:ext>
              </a:extLst>
            </p:cNvPr>
            <p:cNvSpPr txBox="1"/>
            <p:nvPr/>
          </p:nvSpPr>
          <p:spPr>
            <a:xfrm rot="16200000">
              <a:off x="4525493" y="4961499"/>
              <a:ext cx="1399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Effectiveness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2435DA-8705-CF47-AEBD-9DDE4C4D4D7B}"/>
                </a:ext>
              </a:extLst>
            </p:cNvPr>
            <p:cNvSpPr txBox="1"/>
            <p:nvPr/>
          </p:nvSpPr>
          <p:spPr>
            <a:xfrm>
              <a:off x="1690637" y="3634741"/>
              <a:ext cx="2412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Always done for fixed soaking duration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FCF8D83-98FC-3847-8C41-3499DF35673D}"/>
                </a:ext>
              </a:extLst>
            </p:cNvPr>
            <p:cNvSpPr txBox="1"/>
            <p:nvPr/>
          </p:nvSpPr>
          <p:spPr>
            <a:xfrm>
              <a:off x="5732792" y="3611907"/>
              <a:ext cx="2412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Always done for fixed “spilled volume”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29EFA93-5D5C-4A4C-AE14-2DBE3FAEC3E6}"/>
                  </a:ext>
                </a:extLst>
              </p:cNvPr>
              <p:cNvSpPr txBox="1"/>
              <p:nvPr/>
            </p:nvSpPr>
            <p:spPr>
              <a:xfrm>
                <a:off x="700354" y="1974640"/>
                <a:ext cx="8037713" cy="6648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Define </a:t>
                </a:r>
                <a:r>
                  <a:rPr lang="en-GB" sz="2400" u="sng" dirty="0">
                    <a:solidFill>
                      <a:srgbClr val="0070C0"/>
                    </a:solidFill>
                  </a:rPr>
                  <a:t>Effectiveness</a:t>
                </a:r>
                <a:r>
                  <a:rPr lang="en-GB" sz="2400" dirty="0"/>
                  <a:t> for example: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𝜁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𝑉𝑜𝑙𝑢𝑚𝑒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𝑠𝑜𝑎𝑘𝑒𝑑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𝑏𝑦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𝑠𝑝𝑜𝑛𝑔𝑒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“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𝑠𝑝𝑖𝑙𝑙𝑒𝑑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” 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𝑣𝑜𝑙𝑢𝑚𝑒</m:t>
                        </m:r>
                      </m:den>
                    </m:f>
                  </m:oMath>
                </a14:m>
                <a:endParaRPr lang="en-GB" sz="24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29EFA93-5D5C-4A4C-AE14-2DBE3FAEC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54" y="1974640"/>
                <a:ext cx="8037713" cy="664862"/>
              </a:xfrm>
              <a:prstGeom prst="rect">
                <a:avLst/>
              </a:prstGeom>
              <a:blipFill>
                <a:blip r:embed="rId2"/>
                <a:stretch>
                  <a:fillRect l="-1264" b="-113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24">
            <a:extLst>
              <a:ext uri="{FF2B5EF4-FFF2-40B4-BE49-F238E27FC236}">
                <a16:creationId xmlns:a16="http://schemas.microsoft.com/office/drawing/2014/main" id="{89167CB9-8368-384C-8FFA-03A83615CD1E}"/>
              </a:ext>
            </a:extLst>
          </p:cNvPr>
          <p:cNvSpPr/>
          <p:nvPr/>
        </p:nvSpPr>
        <p:spPr>
          <a:xfrm>
            <a:off x="117262" y="3122469"/>
            <a:ext cx="437606" cy="437606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48EDE3-5292-284E-A089-37D63AFD159D}"/>
              </a:ext>
            </a:extLst>
          </p:cNvPr>
          <p:cNvSpPr txBox="1"/>
          <p:nvPr/>
        </p:nvSpPr>
        <p:spPr>
          <a:xfrm>
            <a:off x="715934" y="3122469"/>
            <a:ext cx="4475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Perform quantitative experiments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77CAB3-2C72-7545-BF56-7DB3A8F104BF}"/>
              </a:ext>
            </a:extLst>
          </p:cNvPr>
          <p:cNvSpPr txBox="1"/>
          <p:nvPr/>
        </p:nvSpPr>
        <p:spPr>
          <a:xfrm>
            <a:off x="877631" y="3542138"/>
            <a:ext cx="8037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measure each point multiple times and take mean and standard deviation, always label the data so it can be reused afterwards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74B9A0-B53B-3A49-94C9-293CF735444C}"/>
              </a:ext>
            </a:extLst>
          </p:cNvPr>
          <p:cNvSpPr txBox="1"/>
          <p:nvPr/>
        </p:nvSpPr>
        <p:spPr>
          <a:xfrm>
            <a:off x="1871562" y="5137281"/>
            <a:ext cx="1531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</a:rPr>
              <a:t>For different fluids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A8511B-C979-2141-B2F4-E94C73BBD23E}"/>
              </a:ext>
            </a:extLst>
          </p:cNvPr>
          <p:cNvSpPr txBox="1"/>
          <p:nvPr/>
        </p:nvSpPr>
        <p:spPr>
          <a:xfrm>
            <a:off x="5413905" y="5148065"/>
            <a:ext cx="1531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</a:rPr>
              <a:t>For different fluids</a:t>
            </a:r>
          </a:p>
        </p:txBody>
      </p:sp>
    </p:spTree>
    <p:extLst>
      <p:ext uri="{BB962C8B-B14F-4D97-AF65-F5344CB8AC3E}">
        <p14:creationId xmlns:p14="http://schemas.microsoft.com/office/powerpoint/2010/main" val="773503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6F6F6-238E-5B45-B926-52DC24F3D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42000"/>
            <a:ext cx="9514703" cy="925200"/>
          </a:xfrm>
        </p:spPr>
        <p:txBody>
          <a:bodyPr/>
          <a:lstStyle/>
          <a:p>
            <a:r>
              <a:rPr lang="en-GB" dirty="0"/>
              <a:t>Experiments - Effectiveness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9167CB9-8368-384C-8FFA-03A83615CD1E}"/>
              </a:ext>
            </a:extLst>
          </p:cNvPr>
          <p:cNvSpPr/>
          <p:nvPr/>
        </p:nvSpPr>
        <p:spPr>
          <a:xfrm>
            <a:off x="0" y="1544681"/>
            <a:ext cx="437606" cy="437606"/>
          </a:xfrm>
          <a:prstGeom prst="ellipse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48EDE3-5292-284E-A089-37D63AFD159D}"/>
              </a:ext>
            </a:extLst>
          </p:cNvPr>
          <p:cNvSpPr txBox="1"/>
          <p:nvPr/>
        </p:nvSpPr>
        <p:spPr>
          <a:xfrm>
            <a:off x="598672" y="1544681"/>
            <a:ext cx="4475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Perform quantitative experiments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77CAB3-2C72-7545-BF56-7DB3A8F104BF}"/>
              </a:ext>
            </a:extLst>
          </p:cNvPr>
          <p:cNvSpPr txBox="1"/>
          <p:nvPr/>
        </p:nvSpPr>
        <p:spPr>
          <a:xfrm>
            <a:off x="760369" y="1964350"/>
            <a:ext cx="8037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measure each point multiple times and take mean and standard deviation, always label the data so it can be reused afterwards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7777C7A-31F9-2446-B278-3FF6DA80C321}"/>
              </a:ext>
            </a:extLst>
          </p:cNvPr>
          <p:cNvGrpSpPr/>
          <p:nvPr/>
        </p:nvGrpSpPr>
        <p:grpSpPr>
          <a:xfrm>
            <a:off x="1182099" y="2426015"/>
            <a:ext cx="6421453" cy="2615618"/>
            <a:chOff x="1108899" y="3611907"/>
            <a:chExt cx="7333598" cy="2987158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DAD57EE-5CC3-D348-BFD0-D7DD7D80FB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2664" y="4210383"/>
              <a:ext cx="0" cy="16692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818A88D-8B07-6B49-A7A7-4915AF2DE7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2664" y="5879617"/>
              <a:ext cx="2622256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A4DDA99-A636-284B-A195-BE08F6185138}"/>
                </a:ext>
              </a:extLst>
            </p:cNvPr>
            <p:cNvSpPr txBox="1"/>
            <p:nvPr/>
          </p:nvSpPr>
          <p:spPr>
            <a:xfrm>
              <a:off x="1642664" y="5954059"/>
              <a:ext cx="2622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Volume of “spilled” liquid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A396D76-86EC-1344-9412-9D5654AD9B3E}"/>
                </a:ext>
              </a:extLst>
            </p:cNvPr>
            <p:cNvSpPr txBox="1"/>
            <p:nvPr/>
          </p:nvSpPr>
          <p:spPr>
            <a:xfrm rot="16200000">
              <a:off x="593630" y="4984332"/>
              <a:ext cx="1399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Effectiveness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800E04A-44DB-0447-B6F7-4945C965AA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4527" y="4187550"/>
              <a:ext cx="0" cy="16692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A632951-ECE7-DD46-9AFC-CE1818C51D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4527" y="5856784"/>
              <a:ext cx="2622256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B866FFF-D3DA-F143-9206-3D6BA5D10893}"/>
                </a:ext>
              </a:extLst>
            </p:cNvPr>
            <p:cNvSpPr txBox="1"/>
            <p:nvPr/>
          </p:nvSpPr>
          <p:spPr>
            <a:xfrm>
              <a:off x="5574527" y="5931225"/>
              <a:ext cx="2867970" cy="667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How long the sponge was soaking the water for - time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413F943-3E08-CA41-8110-D6FC226EBCC5}"/>
                </a:ext>
              </a:extLst>
            </p:cNvPr>
            <p:cNvSpPr txBox="1"/>
            <p:nvPr/>
          </p:nvSpPr>
          <p:spPr>
            <a:xfrm rot="16200000">
              <a:off x="4525493" y="4961499"/>
              <a:ext cx="1399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Effectiveness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E855441-1638-8144-AC11-CA66AC15948B}"/>
                </a:ext>
              </a:extLst>
            </p:cNvPr>
            <p:cNvSpPr txBox="1"/>
            <p:nvPr/>
          </p:nvSpPr>
          <p:spPr>
            <a:xfrm>
              <a:off x="1690637" y="3634741"/>
              <a:ext cx="2412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Always done for fixed soaking duration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1A1F12-B9BD-1A4B-8509-3B55B6D06804}"/>
                </a:ext>
              </a:extLst>
            </p:cNvPr>
            <p:cNvSpPr txBox="1"/>
            <p:nvPr/>
          </p:nvSpPr>
          <p:spPr>
            <a:xfrm>
              <a:off x="5732792" y="3611907"/>
              <a:ext cx="2412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Always done for fixed “spilled volume”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444B7FA-6845-9248-8366-073061D60F89}"/>
              </a:ext>
            </a:extLst>
          </p:cNvPr>
          <p:cNvSpPr txBox="1"/>
          <p:nvPr/>
        </p:nvSpPr>
        <p:spPr>
          <a:xfrm>
            <a:off x="1979138" y="3496195"/>
            <a:ext cx="1531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</a:rPr>
              <a:t>For different fluids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36A3698-00CB-0849-AD04-99F90DB6B48D}"/>
              </a:ext>
            </a:extLst>
          </p:cNvPr>
          <p:cNvSpPr txBox="1"/>
          <p:nvPr/>
        </p:nvSpPr>
        <p:spPr>
          <a:xfrm>
            <a:off x="5521481" y="3506979"/>
            <a:ext cx="1531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</a:rPr>
              <a:t>For different fluids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AC65EA-45FE-9F41-9D98-E959E392237A}"/>
              </a:ext>
            </a:extLst>
          </p:cNvPr>
          <p:cNvSpPr txBox="1"/>
          <p:nvPr/>
        </p:nvSpPr>
        <p:spPr>
          <a:xfrm>
            <a:off x="705172" y="5191284"/>
            <a:ext cx="7733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 careful to make the experiments repeatable </a:t>
            </a:r>
            <a:r>
              <a:rPr lang="en-GB" dirty="0">
                <a:sym typeface="Wingdings" pitchFamily="2" charset="2"/>
              </a:rPr>
              <a:t> always do them the same way</a:t>
            </a:r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FEF8332-A609-5845-89DA-BF4346DEA6C0}"/>
              </a:ext>
            </a:extLst>
          </p:cNvPr>
          <p:cNvSpPr txBox="1"/>
          <p:nvPr/>
        </p:nvSpPr>
        <p:spPr>
          <a:xfrm>
            <a:off x="-39993" y="5679264"/>
            <a:ext cx="925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If you have small amounts of spilled liquid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sz="1600" dirty="0">
                <a:sym typeface="Wingdings" pitchFamily="2" charset="2"/>
              </a:rPr>
              <a:t>do the experiments quickly so evaporation has little effect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9402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FFF8A-CCD5-BE4D-9F12-73C9D155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Something different?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259F66-B030-0048-AE4C-8A438DC328DA}"/>
              </a:ext>
            </a:extLst>
          </p:cNvPr>
          <p:cNvSpPr txBox="1"/>
          <p:nvPr/>
        </p:nvSpPr>
        <p:spPr>
          <a:xfrm>
            <a:off x="308120" y="1418503"/>
            <a:ext cx="8835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First make sure you have done the basics and have a proper understanding of them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8FB5E-EFC7-9A46-B8A2-295BAEBB0170}"/>
              </a:ext>
            </a:extLst>
          </p:cNvPr>
          <p:cNvSpPr txBox="1"/>
          <p:nvPr/>
        </p:nvSpPr>
        <p:spPr>
          <a:xfrm>
            <a:off x="308120" y="2007651"/>
            <a:ext cx="7454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Additional experiments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ACCE64-B144-724D-AF05-17083BA7472D}"/>
              </a:ext>
            </a:extLst>
          </p:cNvPr>
          <p:cNvSpPr txBox="1"/>
          <p:nvPr/>
        </p:nvSpPr>
        <p:spPr>
          <a:xfrm>
            <a:off x="680740" y="2596082"/>
            <a:ext cx="8090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Interesting to see what happens with different sponge. It can be expanding while soaking or not…see what happens. You can follow the Science Advances paper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AF365B-703F-7C44-BD20-6775D2478776}"/>
              </a:ext>
            </a:extLst>
          </p:cNvPr>
          <p:cNvSpPr txBox="1"/>
          <p:nvPr/>
        </p:nvSpPr>
        <p:spPr>
          <a:xfrm>
            <a:off x="308120" y="3880558"/>
            <a:ext cx="7454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Expanded theoretical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EE7B20-6827-184F-99EC-46BF247E7366}"/>
              </a:ext>
            </a:extLst>
          </p:cNvPr>
          <p:cNvSpPr txBox="1"/>
          <p:nvPr/>
        </p:nvSpPr>
        <p:spPr>
          <a:xfrm>
            <a:off x="680740" y="4389214"/>
            <a:ext cx="8090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You can try to obtain a sophisticated theoretical predictions than just proportionalities. By modelling the flow in COMSOL or creating your own more advanced capillary model, though it can be difficult.</a:t>
            </a:r>
          </a:p>
        </p:txBody>
      </p:sp>
    </p:spTree>
    <p:extLst>
      <p:ext uri="{BB962C8B-B14F-4D97-AF65-F5344CB8AC3E}">
        <p14:creationId xmlns:p14="http://schemas.microsoft.com/office/powerpoint/2010/main" val="360573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6BAB2-C1BE-0C42-B193-731EEA969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3695BF-2D46-564D-9CB2-C5F6B21D2EA2}"/>
              </a:ext>
            </a:extLst>
          </p:cNvPr>
          <p:cNvSpPr txBox="1"/>
          <p:nvPr/>
        </p:nvSpPr>
        <p:spPr>
          <a:xfrm>
            <a:off x="554400" y="1627683"/>
            <a:ext cx="788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Read papers mentioned in this presentation and on </a:t>
            </a:r>
            <a:r>
              <a:rPr lang="en-GB" sz="2000" dirty="0" err="1"/>
              <a:t>stemfellowship</a:t>
            </a:r>
            <a:r>
              <a:rPr lang="en-GB" sz="2000" dirty="0"/>
              <a:t> website, read the papers that these papers are citing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8C72AD-0DBD-8E41-A251-D62CC5B0FA45}"/>
              </a:ext>
            </a:extLst>
          </p:cNvPr>
          <p:cNvSpPr txBox="1"/>
          <p:nvPr/>
        </p:nvSpPr>
        <p:spPr>
          <a:xfrm>
            <a:off x="554400" y="3434280"/>
            <a:ext cx="788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Build a setup for repeatable effectiveness experiments: control amount of spilled liquid, measure volume of soaked up water.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D2C21B-FDE5-094C-AAED-A2FFFE50D308}"/>
              </a:ext>
            </a:extLst>
          </p:cNvPr>
          <p:cNvSpPr txBox="1"/>
          <p:nvPr/>
        </p:nvSpPr>
        <p:spPr>
          <a:xfrm>
            <a:off x="554400" y="2696053"/>
            <a:ext cx="788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Verify the results obtained by Kim et. al.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6E78BD-EE02-E947-858D-E7A757937EFB}"/>
              </a:ext>
            </a:extLst>
          </p:cNvPr>
          <p:cNvSpPr txBox="1"/>
          <p:nvPr/>
        </p:nvSpPr>
        <p:spPr>
          <a:xfrm>
            <a:off x="554400" y="4506880"/>
            <a:ext cx="788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Modify the theory in the papers/make your own and compare it with your experiments.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B3877C-1628-E347-B7E5-742CA880427D}"/>
              </a:ext>
            </a:extLst>
          </p:cNvPr>
          <p:cNvSpPr/>
          <p:nvPr/>
        </p:nvSpPr>
        <p:spPr>
          <a:xfrm>
            <a:off x="432481" y="1749056"/>
            <a:ext cx="121919" cy="4784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289C858-7D9B-0742-94D9-BDB965EE2852}"/>
              </a:ext>
            </a:extLst>
          </p:cNvPr>
          <p:cNvSpPr/>
          <p:nvPr/>
        </p:nvSpPr>
        <p:spPr>
          <a:xfrm>
            <a:off x="433633" y="2806793"/>
            <a:ext cx="120767" cy="18627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3168002-55C8-C842-B754-E898BC69E70B}"/>
              </a:ext>
            </a:extLst>
          </p:cNvPr>
          <p:cNvSpPr/>
          <p:nvPr/>
        </p:nvSpPr>
        <p:spPr>
          <a:xfrm>
            <a:off x="432481" y="3549806"/>
            <a:ext cx="120767" cy="4784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0237DB0-44BC-7046-A9D9-5433D38D7460}"/>
              </a:ext>
            </a:extLst>
          </p:cNvPr>
          <p:cNvSpPr/>
          <p:nvPr/>
        </p:nvSpPr>
        <p:spPr>
          <a:xfrm>
            <a:off x="432481" y="4621590"/>
            <a:ext cx="120767" cy="4784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6F9305-514E-0646-97F1-A03CE27DF705}"/>
              </a:ext>
            </a:extLst>
          </p:cNvPr>
          <p:cNvSpPr txBox="1"/>
          <p:nvPr/>
        </p:nvSpPr>
        <p:spPr>
          <a:xfrm>
            <a:off x="553248" y="5714359"/>
            <a:ext cx="7547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Most important: label your data, save it, keep organised!</a:t>
            </a:r>
          </a:p>
        </p:txBody>
      </p:sp>
    </p:spTree>
    <p:extLst>
      <p:ext uri="{BB962C8B-B14F-4D97-AF65-F5344CB8AC3E}">
        <p14:creationId xmlns:p14="http://schemas.microsoft.com/office/powerpoint/2010/main" val="3664914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9F3F8-10B2-B240-8297-D0DA2C1EE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food, bread&#10;&#10;Description automatically generated">
            <a:extLst>
              <a:ext uri="{FF2B5EF4-FFF2-40B4-BE49-F238E27FC236}">
                <a16:creationId xmlns:a16="http://schemas.microsoft.com/office/drawing/2014/main" id="{9607AC58-C1F2-B343-969B-928145975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50" y="1905000"/>
            <a:ext cx="45085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89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0B4AB37-EA8D-E248-9C6B-42E57FC81B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0612" y="429141"/>
            <a:ext cx="7920000" cy="925200"/>
          </a:xfrm>
        </p:spPr>
        <p:txBody>
          <a:bodyPr/>
          <a:lstStyle/>
          <a:p>
            <a:r>
              <a:rPr lang="en-GB" sz="3200" i="1" dirty="0"/>
              <a:t>A sponge will soak up water at a rate and in a quantity determined by various parameters.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E7D8D2B-12EF-7443-B33C-8C20B7D30395}"/>
              </a:ext>
            </a:extLst>
          </p:cNvPr>
          <p:cNvSpPr/>
          <p:nvPr/>
        </p:nvSpPr>
        <p:spPr>
          <a:xfrm>
            <a:off x="1008529" y="2070848"/>
            <a:ext cx="416859" cy="416859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70C0"/>
                </a:solidFill>
              </a:rPr>
              <a:t>1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96DE04-8BC0-6347-9215-3BB9950A8C05}"/>
              </a:ext>
            </a:extLst>
          </p:cNvPr>
          <p:cNvSpPr txBox="1"/>
          <p:nvPr/>
        </p:nvSpPr>
        <p:spPr>
          <a:xfrm>
            <a:off x="1680883" y="2026042"/>
            <a:ext cx="4689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Why does a sponge soak up water?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3B57B5-3E9E-C54D-AC67-66D6DA5E11E4}"/>
              </a:ext>
            </a:extLst>
          </p:cNvPr>
          <p:cNvSpPr/>
          <p:nvPr/>
        </p:nvSpPr>
        <p:spPr>
          <a:xfrm>
            <a:off x="1008529" y="2959937"/>
            <a:ext cx="416859" cy="416859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70C0"/>
                </a:solidFill>
              </a:rPr>
              <a:t>2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30C2C7-DAA9-064D-BA3B-EE1F23BF4428}"/>
              </a:ext>
            </a:extLst>
          </p:cNvPr>
          <p:cNvSpPr txBox="1"/>
          <p:nvPr/>
        </p:nvSpPr>
        <p:spPr>
          <a:xfrm>
            <a:off x="1680883" y="2915131"/>
            <a:ext cx="5532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What parameters affect the phenomenon?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B4B0E75-F48B-ED4D-8D8F-ED699DCC90DA}"/>
              </a:ext>
            </a:extLst>
          </p:cNvPr>
          <p:cNvSpPr/>
          <p:nvPr/>
        </p:nvSpPr>
        <p:spPr>
          <a:xfrm>
            <a:off x="1008529" y="5309226"/>
            <a:ext cx="416859" cy="416859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70C0"/>
                </a:solidFill>
              </a:rPr>
              <a:t>3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260FC1-F396-E849-9E8B-0DC9F4CF22EA}"/>
              </a:ext>
            </a:extLst>
          </p:cNvPr>
          <p:cNvSpPr txBox="1"/>
          <p:nvPr/>
        </p:nvSpPr>
        <p:spPr>
          <a:xfrm>
            <a:off x="1680883" y="5264420"/>
            <a:ext cx="6077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Experimental investigation of the effectiveness.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74E5D6D-A818-D645-BE9C-C46352053456}"/>
              </a:ext>
            </a:extLst>
          </p:cNvPr>
          <p:cNvSpPr txBox="1">
            <a:spLocks/>
          </p:cNvSpPr>
          <p:nvPr/>
        </p:nvSpPr>
        <p:spPr>
          <a:xfrm>
            <a:off x="680612" y="3911796"/>
            <a:ext cx="7997929" cy="925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i="1" dirty="0"/>
              <a:t>Investigate how effective a sponge is at drying a wet surface.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313843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61DA6-5B42-0547-ADF0-A7AB7D964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Capillary explanation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E7B7C3-EEF4-F24A-BAB6-B48CA6E914C3}"/>
              </a:ext>
            </a:extLst>
          </p:cNvPr>
          <p:cNvSpPr/>
          <p:nvPr/>
        </p:nvSpPr>
        <p:spPr>
          <a:xfrm>
            <a:off x="1835335" y="3239058"/>
            <a:ext cx="5351410" cy="3245537"/>
          </a:xfrm>
          <a:prstGeom prst="rect">
            <a:avLst/>
          </a:prstGeom>
          <a:solidFill>
            <a:schemeClr val="accent4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6B66BA-1E42-1F44-A50A-7EEDC4722B9A}"/>
              </a:ext>
            </a:extLst>
          </p:cNvPr>
          <p:cNvCxnSpPr/>
          <p:nvPr/>
        </p:nvCxnSpPr>
        <p:spPr>
          <a:xfrm flipV="1">
            <a:off x="1835334" y="5648489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A2D1FA-BDE4-BD49-AD4B-483EA7C8B164}"/>
              </a:ext>
            </a:extLst>
          </p:cNvPr>
          <p:cNvCxnSpPr/>
          <p:nvPr/>
        </p:nvCxnSpPr>
        <p:spPr>
          <a:xfrm flipH="1" flipV="1">
            <a:off x="1835334" y="4877898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2193A5-585F-8B44-B088-9E63C95F1D79}"/>
              </a:ext>
            </a:extLst>
          </p:cNvPr>
          <p:cNvCxnSpPr/>
          <p:nvPr/>
        </p:nvCxnSpPr>
        <p:spPr>
          <a:xfrm flipV="1">
            <a:off x="1835334" y="4073934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4FD79C-FCFB-D440-AA72-1573BA296406}"/>
              </a:ext>
            </a:extLst>
          </p:cNvPr>
          <p:cNvCxnSpPr/>
          <p:nvPr/>
        </p:nvCxnSpPr>
        <p:spPr>
          <a:xfrm flipH="1" flipV="1">
            <a:off x="1835334" y="3303343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2C5E02-6597-3542-BFEF-84819A3765E3}"/>
              </a:ext>
            </a:extLst>
          </p:cNvPr>
          <p:cNvCxnSpPr/>
          <p:nvPr/>
        </p:nvCxnSpPr>
        <p:spPr>
          <a:xfrm flipV="1">
            <a:off x="2149618" y="5616346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9713EB-4D83-9848-BF0F-6AB5AC4174DE}"/>
              </a:ext>
            </a:extLst>
          </p:cNvPr>
          <p:cNvCxnSpPr/>
          <p:nvPr/>
        </p:nvCxnSpPr>
        <p:spPr>
          <a:xfrm flipH="1" flipV="1">
            <a:off x="2149618" y="4845755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37B1E4-230E-2A45-8BDC-33ED482D17CA}"/>
              </a:ext>
            </a:extLst>
          </p:cNvPr>
          <p:cNvCxnSpPr/>
          <p:nvPr/>
        </p:nvCxnSpPr>
        <p:spPr>
          <a:xfrm flipV="1">
            <a:off x="2149618" y="4041791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4948E7-C5EA-7E46-B183-709657B9676C}"/>
              </a:ext>
            </a:extLst>
          </p:cNvPr>
          <p:cNvCxnSpPr/>
          <p:nvPr/>
        </p:nvCxnSpPr>
        <p:spPr>
          <a:xfrm flipH="1" flipV="1">
            <a:off x="2149618" y="3271200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B61AB4-6903-804F-903D-37F3AA75F99F}"/>
              </a:ext>
            </a:extLst>
          </p:cNvPr>
          <p:cNvCxnSpPr/>
          <p:nvPr/>
        </p:nvCxnSpPr>
        <p:spPr>
          <a:xfrm flipV="1">
            <a:off x="2489215" y="5648489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41AB23-9346-B64B-BE00-67C02FF736F6}"/>
              </a:ext>
            </a:extLst>
          </p:cNvPr>
          <p:cNvCxnSpPr/>
          <p:nvPr/>
        </p:nvCxnSpPr>
        <p:spPr>
          <a:xfrm flipH="1" flipV="1">
            <a:off x="2489215" y="4877898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681834-ADD2-ED48-B833-E5A06BCEAB3D}"/>
              </a:ext>
            </a:extLst>
          </p:cNvPr>
          <p:cNvCxnSpPr/>
          <p:nvPr/>
        </p:nvCxnSpPr>
        <p:spPr>
          <a:xfrm flipV="1">
            <a:off x="2489215" y="4073934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AAF666-E53A-9C49-8025-4833C63B05AB}"/>
              </a:ext>
            </a:extLst>
          </p:cNvPr>
          <p:cNvCxnSpPr/>
          <p:nvPr/>
        </p:nvCxnSpPr>
        <p:spPr>
          <a:xfrm flipH="1" flipV="1">
            <a:off x="2489215" y="3303343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D1860AD-511B-FE4B-AA55-340665E17AB3}"/>
              </a:ext>
            </a:extLst>
          </p:cNvPr>
          <p:cNvCxnSpPr/>
          <p:nvPr/>
        </p:nvCxnSpPr>
        <p:spPr>
          <a:xfrm flipV="1">
            <a:off x="2842403" y="5632467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1C42FA8-7219-3040-9672-C606484316D7}"/>
              </a:ext>
            </a:extLst>
          </p:cNvPr>
          <p:cNvCxnSpPr/>
          <p:nvPr/>
        </p:nvCxnSpPr>
        <p:spPr>
          <a:xfrm flipH="1" flipV="1">
            <a:off x="2842403" y="4861876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64A395-A59B-4C46-A10F-D4D8FB799DFF}"/>
              </a:ext>
            </a:extLst>
          </p:cNvPr>
          <p:cNvCxnSpPr/>
          <p:nvPr/>
        </p:nvCxnSpPr>
        <p:spPr>
          <a:xfrm flipV="1">
            <a:off x="2842403" y="4057913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3DEABE-3CA5-814A-9C5B-31BC13ACFB5F}"/>
              </a:ext>
            </a:extLst>
          </p:cNvPr>
          <p:cNvCxnSpPr/>
          <p:nvPr/>
        </p:nvCxnSpPr>
        <p:spPr>
          <a:xfrm flipH="1" flipV="1">
            <a:off x="2842403" y="3287322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782038B-C0CB-B941-9BD5-57F3B3146A8B}"/>
              </a:ext>
            </a:extLst>
          </p:cNvPr>
          <p:cNvCxnSpPr/>
          <p:nvPr/>
        </p:nvCxnSpPr>
        <p:spPr>
          <a:xfrm flipV="1">
            <a:off x="3161613" y="5664510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2BD4688-868E-EB4B-A751-9DCDC3E48FA3}"/>
              </a:ext>
            </a:extLst>
          </p:cNvPr>
          <p:cNvCxnSpPr/>
          <p:nvPr/>
        </p:nvCxnSpPr>
        <p:spPr>
          <a:xfrm flipH="1" flipV="1">
            <a:off x="3161613" y="4893919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2CBB767-2944-174B-8112-FD95F087F31B}"/>
              </a:ext>
            </a:extLst>
          </p:cNvPr>
          <p:cNvCxnSpPr/>
          <p:nvPr/>
        </p:nvCxnSpPr>
        <p:spPr>
          <a:xfrm flipV="1">
            <a:off x="3161613" y="4089955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D9574DB-8BE6-1948-83F7-FFE9378AEFF0}"/>
              </a:ext>
            </a:extLst>
          </p:cNvPr>
          <p:cNvCxnSpPr/>
          <p:nvPr/>
        </p:nvCxnSpPr>
        <p:spPr>
          <a:xfrm flipH="1" flipV="1">
            <a:off x="3161613" y="3319364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AE01970-420A-C64A-BDE5-138E53EA8F82}"/>
              </a:ext>
            </a:extLst>
          </p:cNvPr>
          <p:cNvCxnSpPr/>
          <p:nvPr/>
        </p:nvCxnSpPr>
        <p:spPr>
          <a:xfrm flipV="1">
            <a:off x="3475898" y="5632367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D260BB-99CE-554B-93F2-A0EFCBBE7F26}"/>
              </a:ext>
            </a:extLst>
          </p:cNvPr>
          <p:cNvCxnSpPr/>
          <p:nvPr/>
        </p:nvCxnSpPr>
        <p:spPr>
          <a:xfrm flipH="1" flipV="1">
            <a:off x="3475898" y="4861776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CFB2FF7-C77D-714D-96C9-8911BAC40405}"/>
              </a:ext>
            </a:extLst>
          </p:cNvPr>
          <p:cNvCxnSpPr/>
          <p:nvPr/>
        </p:nvCxnSpPr>
        <p:spPr>
          <a:xfrm flipV="1">
            <a:off x="3475898" y="4057813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1DB1FE7-4E7E-AF4B-9D30-74210614EC13}"/>
              </a:ext>
            </a:extLst>
          </p:cNvPr>
          <p:cNvCxnSpPr/>
          <p:nvPr/>
        </p:nvCxnSpPr>
        <p:spPr>
          <a:xfrm flipH="1" flipV="1">
            <a:off x="3475898" y="3287222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9BE2F74-5862-9E4C-A53D-0C0893838450}"/>
              </a:ext>
            </a:extLst>
          </p:cNvPr>
          <p:cNvCxnSpPr/>
          <p:nvPr/>
        </p:nvCxnSpPr>
        <p:spPr>
          <a:xfrm flipV="1">
            <a:off x="3815494" y="5664510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2C78F1C-5116-FA47-B415-55800C6A8A35}"/>
              </a:ext>
            </a:extLst>
          </p:cNvPr>
          <p:cNvCxnSpPr/>
          <p:nvPr/>
        </p:nvCxnSpPr>
        <p:spPr>
          <a:xfrm flipH="1" flipV="1">
            <a:off x="3815494" y="4893919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38DC36D-3A5A-A246-B659-B9CA687E84BD}"/>
              </a:ext>
            </a:extLst>
          </p:cNvPr>
          <p:cNvCxnSpPr/>
          <p:nvPr/>
        </p:nvCxnSpPr>
        <p:spPr>
          <a:xfrm flipV="1">
            <a:off x="3815494" y="4089955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AAAC581-0D41-874D-B706-983F9BAAD8E2}"/>
              </a:ext>
            </a:extLst>
          </p:cNvPr>
          <p:cNvCxnSpPr/>
          <p:nvPr/>
        </p:nvCxnSpPr>
        <p:spPr>
          <a:xfrm flipH="1" flipV="1">
            <a:off x="3815494" y="3319364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834A2E4-5485-2845-8202-4732D3FCB4EA}"/>
              </a:ext>
            </a:extLst>
          </p:cNvPr>
          <p:cNvCxnSpPr/>
          <p:nvPr/>
        </p:nvCxnSpPr>
        <p:spPr>
          <a:xfrm flipV="1">
            <a:off x="4168682" y="5648489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4B9F1BC-0B0E-9848-A07D-61F1F9D4713B}"/>
              </a:ext>
            </a:extLst>
          </p:cNvPr>
          <p:cNvCxnSpPr/>
          <p:nvPr/>
        </p:nvCxnSpPr>
        <p:spPr>
          <a:xfrm flipH="1" flipV="1">
            <a:off x="4168682" y="4877898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B17BA23-9166-AF44-A967-EC244B2B4D25}"/>
              </a:ext>
            </a:extLst>
          </p:cNvPr>
          <p:cNvCxnSpPr/>
          <p:nvPr/>
        </p:nvCxnSpPr>
        <p:spPr>
          <a:xfrm flipV="1">
            <a:off x="4168682" y="4073934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E17D1DD-C5BE-494A-B40F-D0426900C5A8}"/>
              </a:ext>
            </a:extLst>
          </p:cNvPr>
          <p:cNvCxnSpPr/>
          <p:nvPr/>
        </p:nvCxnSpPr>
        <p:spPr>
          <a:xfrm flipH="1" flipV="1">
            <a:off x="4168682" y="3303343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76D7886-DB67-1144-A44F-DEC2BDFB809D}"/>
              </a:ext>
            </a:extLst>
          </p:cNvPr>
          <p:cNvCxnSpPr/>
          <p:nvPr/>
        </p:nvCxnSpPr>
        <p:spPr>
          <a:xfrm flipV="1">
            <a:off x="4474896" y="5616346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14611EA-BFDB-F14E-B707-04791A3B2438}"/>
              </a:ext>
            </a:extLst>
          </p:cNvPr>
          <p:cNvCxnSpPr/>
          <p:nvPr/>
        </p:nvCxnSpPr>
        <p:spPr>
          <a:xfrm flipH="1" flipV="1">
            <a:off x="4474896" y="4845755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2F2EB0C-3598-2843-A96D-9D2CDEFDECA0}"/>
              </a:ext>
            </a:extLst>
          </p:cNvPr>
          <p:cNvCxnSpPr/>
          <p:nvPr/>
        </p:nvCxnSpPr>
        <p:spPr>
          <a:xfrm flipV="1">
            <a:off x="4474896" y="4041791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51112E2-DE15-E64C-98BC-ECF0D144B1B9}"/>
              </a:ext>
            </a:extLst>
          </p:cNvPr>
          <p:cNvCxnSpPr/>
          <p:nvPr/>
        </p:nvCxnSpPr>
        <p:spPr>
          <a:xfrm flipH="1" flipV="1">
            <a:off x="4474896" y="3271200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BAEBFA2-9870-504F-905B-C5DA6F188885}"/>
              </a:ext>
            </a:extLst>
          </p:cNvPr>
          <p:cNvCxnSpPr/>
          <p:nvPr/>
        </p:nvCxnSpPr>
        <p:spPr>
          <a:xfrm flipV="1">
            <a:off x="4789180" y="5584204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7FB6D70-027E-514C-A084-0270D334D8C1}"/>
              </a:ext>
            </a:extLst>
          </p:cNvPr>
          <p:cNvCxnSpPr/>
          <p:nvPr/>
        </p:nvCxnSpPr>
        <p:spPr>
          <a:xfrm flipH="1" flipV="1">
            <a:off x="4789180" y="4813613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95CE2FA-A823-0943-ACDB-355493C6F59B}"/>
              </a:ext>
            </a:extLst>
          </p:cNvPr>
          <p:cNvCxnSpPr/>
          <p:nvPr/>
        </p:nvCxnSpPr>
        <p:spPr>
          <a:xfrm flipV="1">
            <a:off x="4789180" y="4009649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E592354-5E24-0A4A-9021-F61DA97BD2A8}"/>
              </a:ext>
            </a:extLst>
          </p:cNvPr>
          <p:cNvCxnSpPr/>
          <p:nvPr/>
        </p:nvCxnSpPr>
        <p:spPr>
          <a:xfrm flipH="1" flipV="1">
            <a:off x="4789180" y="3239058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117A39E-E870-5A43-A7BF-55B1A52C8142}"/>
              </a:ext>
            </a:extLst>
          </p:cNvPr>
          <p:cNvCxnSpPr/>
          <p:nvPr/>
        </p:nvCxnSpPr>
        <p:spPr>
          <a:xfrm flipV="1">
            <a:off x="5128777" y="5616346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6AE0FCD-61D4-A544-9BCA-5C62237F44D8}"/>
              </a:ext>
            </a:extLst>
          </p:cNvPr>
          <p:cNvCxnSpPr/>
          <p:nvPr/>
        </p:nvCxnSpPr>
        <p:spPr>
          <a:xfrm flipH="1" flipV="1">
            <a:off x="5128777" y="4845755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5FDE8A2-1855-D94A-91C7-4DC1D7443695}"/>
              </a:ext>
            </a:extLst>
          </p:cNvPr>
          <p:cNvCxnSpPr/>
          <p:nvPr/>
        </p:nvCxnSpPr>
        <p:spPr>
          <a:xfrm flipV="1">
            <a:off x="5128777" y="4041791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8E5D975-D7B6-6843-9B43-73FF21F3FBAD}"/>
              </a:ext>
            </a:extLst>
          </p:cNvPr>
          <p:cNvCxnSpPr/>
          <p:nvPr/>
        </p:nvCxnSpPr>
        <p:spPr>
          <a:xfrm flipH="1" flipV="1">
            <a:off x="5128777" y="3271200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CB0125F-6FAC-934E-B1C1-117440FD46BD}"/>
              </a:ext>
            </a:extLst>
          </p:cNvPr>
          <p:cNvCxnSpPr/>
          <p:nvPr/>
        </p:nvCxnSpPr>
        <p:spPr>
          <a:xfrm flipV="1">
            <a:off x="5481965" y="5600325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D9DE8CF-9DD8-6D4C-8CDD-E607222B8B48}"/>
              </a:ext>
            </a:extLst>
          </p:cNvPr>
          <p:cNvCxnSpPr/>
          <p:nvPr/>
        </p:nvCxnSpPr>
        <p:spPr>
          <a:xfrm flipH="1" flipV="1">
            <a:off x="5481965" y="4829734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4BF5E25-8DB3-A740-917F-0073512723FF}"/>
              </a:ext>
            </a:extLst>
          </p:cNvPr>
          <p:cNvCxnSpPr/>
          <p:nvPr/>
        </p:nvCxnSpPr>
        <p:spPr>
          <a:xfrm flipV="1">
            <a:off x="5481965" y="4025770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28B030D-3238-374C-B735-2E25154BD53E}"/>
              </a:ext>
            </a:extLst>
          </p:cNvPr>
          <p:cNvCxnSpPr/>
          <p:nvPr/>
        </p:nvCxnSpPr>
        <p:spPr>
          <a:xfrm flipH="1" flipV="1">
            <a:off x="5481965" y="3255179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3375797-B774-714D-972F-25249FC03796}"/>
              </a:ext>
            </a:extLst>
          </p:cNvPr>
          <p:cNvCxnSpPr/>
          <p:nvPr/>
        </p:nvCxnSpPr>
        <p:spPr>
          <a:xfrm flipV="1">
            <a:off x="5801175" y="5632367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CD8A6F1-1390-0646-B346-F52780E2CC7E}"/>
              </a:ext>
            </a:extLst>
          </p:cNvPr>
          <p:cNvCxnSpPr/>
          <p:nvPr/>
        </p:nvCxnSpPr>
        <p:spPr>
          <a:xfrm flipH="1" flipV="1">
            <a:off x="5801175" y="4861776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F5555CC-9997-0A4F-A8B2-75439D362309}"/>
              </a:ext>
            </a:extLst>
          </p:cNvPr>
          <p:cNvCxnSpPr/>
          <p:nvPr/>
        </p:nvCxnSpPr>
        <p:spPr>
          <a:xfrm flipV="1">
            <a:off x="5801175" y="4057813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D40108F-084D-DB4C-9477-92468101A20D}"/>
              </a:ext>
            </a:extLst>
          </p:cNvPr>
          <p:cNvCxnSpPr/>
          <p:nvPr/>
        </p:nvCxnSpPr>
        <p:spPr>
          <a:xfrm flipH="1" flipV="1">
            <a:off x="5801175" y="3287222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95D89D7-6293-B640-A197-2024B524D0BE}"/>
              </a:ext>
            </a:extLst>
          </p:cNvPr>
          <p:cNvCxnSpPr/>
          <p:nvPr/>
        </p:nvCxnSpPr>
        <p:spPr>
          <a:xfrm flipV="1">
            <a:off x="6115460" y="5600225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0EE5170-EC60-694B-804A-9E37F464B646}"/>
              </a:ext>
            </a:extLst>
          </p:cNvPr>
          <p:cNvCxnSpPr/>
          <p:nvPr/>
        </p:nvCxnSpPr>
        <p:spPr>
          <a:xfrm flipH="1" flipV="1">
            <a:off x="6115460" y="4829634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FDE9355-DEB3-004D-8B3A-B128B05494A3}"/>
              </a:ext>
            </a:extLst>
          </p:cNvPr>
          <p:cNvCxnSpPr/>
          <p:nvPr/>
        </p:nvCxnSpPr>
        <p:spPr>
          <a:xfrm flipV="1">
            <a:off x="6115460" y="4025670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1712D23-DA78-9C49-8289-6B9F7083EFC9}"/>
              </a:ext>
            </a:extLst>
          </p:cNvPr>
          <p:cNvCxnSpPr/>
          <p:nvPr/>
        </p:nvCxnSpPr>
        <p:spPr>
          <a:xfrm flipH="1" flipV="1">
            <a:off x="6115460" y="3255079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3B404F3-6CD0-6746-AB49-12EDEDFF8218}"/>
              </a:ext>
            </a:extLst>
          </p:cNvPr>
          <p:cNvCxnSpPr/>
          <p:nvPr/>
        </p:nvCxnSpPr>
        <p:spPr>
          <a:xfrm flipV="1">
            <a:off x="6455056" y="5632367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38FA495-37E3-0449-93BF-89A4ADEC8986}"/>
              </a:ext>
            </a:extLst>
          </p:cNvPr>
          <p:cNvCxnSpPr/>
          <p:nvPr/>
        </p:nvCxnSpPr>
        <p:spPr>
          <a:xfrm flipH="1" flipV="1">
            <a:off x="6455056" y="4861776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02BF58F-03BB-D24C-B359-958890BF2838}"/>
              </a:ext>
            </a:extLst>
          </p:cNvPr>
          <p:cNvCxnSpPr/>
          <p:nvPr/>
        </p:nvCxnSpPr>
        <p:spPr>
          <a:xfrm flipV="1">
            <a:off x="6455056" y="4057813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B922B38-13C4-F848-B598-A92E8B063ED6}"/>
              </a:ext>
            </a:extLst>
          </p:cNvPr>
          <p:cNvCxnSpPr/>
          <p:nvPr/>
        </p:nvCxnSpPr>
        <p:spPr>
          <a:xfrm flipH="1" flipV="1">
            <a:off x="6455056" y="3287222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3D411B7-6324-9D42-9251-959D604DB12F}"/>
              </a:ext>
            </a:extLst>
          </p:cNvPr>
          <p:cNvCxnSpPr/>
          <p:nvPr/>
        </p:nvCxnSpPr>
        <p:spPr>
          <a:xfrm flipV="1">
            <a:off x="6808244" y="5616346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14F003B-DC23-7347-8A64-A4971311371B}"/>
              </a:ext>
            </a:extLst>
          </p:cNvPr>
          <p:cNvCxnSpPr/>
          <p:nvPr/>
        </p:nvCxnSpPr>
        <p:spPr>
          <a:xfrm flipH="1" flipV="1">
            <a:off x="6808244" y="4845755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E60E167-55BE-C145-BBF0-6B05D56353F8}"/>
              </a:ext>
            </a:extLst>
          </p:cNvPr>
          <p:cNvCxnSpPr/>
          <p:nvPr/>
        </p:nvCxnSpPr>
        <p:spPr>
          <a:xfrm flipV="1">
            <a:off x="6808244" y="4041791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B931DD0-56DC-3A4E-A7DD-EAEF1C145CA4}"/>
              </a:ext>
            </a:extLst>
          </p:cNvPr>
          <p:cNvCxnSpPr/>
          <p:nvPr/>
        </p:nvCxnSpPr>
        <p:spPr>
          <a:xfrm flipH="1" flipV="1">
            <a:off x="6808244" y="3271200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F88949A4-3BA5-454C-967A-B501AA34F5DE}"/>
              </a:ext>
            </a:extLst>
          </p:cNvPr>
          <p:cNvSpPr txBox="1"/>
          <p:nvPr/>
        </p:nvSpPr>
        <p:spPr>
          <a:xfrm>
            <a:off x="554400" y="1742789"/>
            <a:ext cx="7741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sponge is made out of a net of capillaries soaking up liquid due to capillary action.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65FF564-407D-4D45-A6B4-40983B095F89}"/>
              </a:ext>
            </a:extLst>
          </p:cNvPr>
          <p:cNvSpPr/>
          <p:nvPr/>
        </p:nvSpPr>
        <p:spPr>
          <a:xfrm>
            <a:off x="874643" y="6500616"/>
            <a:ext cx="7421677" cy="3350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Parallelogram 78">
            <a:extLst>
              <a:ext uri="{FF2B5EF4-FFF2-40B4-BE49-F238E27FC236}">
                <a16:creationId xmlns:a16="http://schemas.microsoft.com/office/drawing/2014/main" id="{CED4563B-6FE1-9D4B-9813-3427F628E179}"/>
              </a:ext>
            </a:extLst>
          </p:cNvPr>
          <p:cNvSpPr/>
          <p:nvPr/>
        </p:nvSpPr>
        <p:spPr>
          <a:xfrm>
            <a:off x="1843404" y="6423966"/>
            <a:ext cx="561866" cy="88164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id="{0C8EBB80-C07B-8F4B-A042-ABC0192EB940}"/>
              </a:ext>
            </a:extLst>
          </p:cNvPr>
          <p:cNvSpPr/>
          <p:nvPr/>
        </p:nvSpPr>
        <p:spPr>
          <a:xfrm>
            <a:off x="2181528" y="6404441"/>
            <a:ext cx="561866" cy="88164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Parallelogram 80">
            <a:extLst>
              <a:ext uri="{FF2B5EF4-FFF2-40B4-BE49-F238E27FC236}">
                <a16:creationId xmlns:a16="http://schemas.microsoft.com/office/drawing/2014/main" id="{B4E319DD-FD28-7D4D-8004-F3429313FC6D}"/>
              </a:ext>
            </a:extLst>
          </p:cNvPr>
          <p:cNvSpPr/>
          <p:nvPr/>
        </p:nvSpPr>
        <p:spPr>
          <a:xfrm>
            <a:off x="2534716" y="6412452"/>
            <a:ext cx="561866" cy="88164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Parallelogram 81">
            <a:extLst>
              <a:ext uri="{FF2B5EF4-FFF2-40B4-BE49-F238E27FC236}">
                <a16:creationId xmlns:a16="http://schemas.microsoft.com/office/drawing/2014/main" id="{9FFCE4A7-4FCA-564A-A823-3FFA77C1747D}"/>
              </a:ext>
            </a:extLst>
          </p:cNvPr>
          <p:cNvSpPr/>
          <p:nvPr/>
        </p:nvSpPr>
        <p:spPr>
          <a:xfrm>
            <a:off x="2857515" y="6423966"/>
            <a:ext cx="561866" cy="88164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Parallelogram 82">
            <a:extLst>
              <a:ext uri="{FF2B5EF4-FFF2-40B4-BE49-F238E27FC236}">
                <a16:creationId xmlns:a16="http://schemas.microsoft.com/office/drawing/2014/main" id="{48DAC732-866D-974B-91F0-4F4868405958}"/>
              </a:ext>
            </a:extLst>
          </p:cNvPr>
          <p:cNvSpPr/>
          <p:nvPr/>
        </p:nvSpPr>
        <p:spPr>
          <a:xfrm>
            <a:off x="3187534" y="6410088"/>
            <a:ext cx="561866" cy="88164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Parallelogram 83">
            <a:extLst>
              <a:ext uri="{FF2B5EF4-FFF2-40B4-BE49-F238E27FC236}">
                <a16:creationId xmlns:a16="http://schemas.microsoft.com/office/drawing/2014/main" id="{EE6BBB06-4030-034E-87BD-82399404B6EB}"/>
              </a:ext>
            </a:extLst>
          </p:cNvPr>
          <p:cNvSpPr/>
          <p:nvPr/>
        </p:nvSpPr>
        <p:spPr>
          <a:xfrm>
            <a:off x="3511098" y="6416421"/>
            <a:ext cx="561866" cy="88164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Parallelogram 84">
            <a:extLst>
              <a:ext uri="{FF2B5EF4-FFF2-40B4-BE49-F238E27FC236}">
                <a16:creationId xmlns:a16="http://schemas.microsoft.com/office/drawing/2014/main" id="{67ECABED-1452-C84D-89AF-296D2A6411BC}"/>
              </a:ext>
            </a:extLst>
          </p:cNvPr>
          <p:cNvSpPr/>
          <p:nvPr/>
        </p:nvSpPr>
        <p:spPr>
          <a:xfrm>
            <a:off x="3842074" y="6415551"/>
            <a:ext cx="561866" cy="88164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Parallelogram 85">
            <a:extLst>
              <a:ext uri="{FF2B5EF4-FFF2-40B4-BE49-F238E27FC236}">
                <a16:creationId xmlns:a16="http://schemas.microsoft.com/office/drawing/2014/main" id="{5B7A8CDB-F942-CE40-A156-1C7CB03BA699}"/>
              </a:ext>
            </a:extLst>
          </p:cNvPr>
          <p:cNvSpPr/>
          <p:nvPr/>
        </p:nvSpPr>
        <p:spPr>
          <a:xfrm>
            <a:off x="4193375" y="6410087"/>
            <a:ext cx="561866" cy="88164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Parallelogram 86">
            <a:extLst>
              <a:ext uri="{FF2B5EF4-FFF2-40B4-BE49-F238E27FC236}">
                <a16:creationId xmlns:a16="http://schemas.microsoft.com/office/drawing/2014/main" id="{699EB4B3-B144-7348-A9B6-7C0DF055FBCE}"/>
              </a:ext>
            </a:extLst>
          </p:cNvPr>
          <p:cNvSpPr/>
          <p:nvPr/>
        </p:nvSpPr>
        <p:spPr>
          <a:xfrm>
            <a:off x="4480906" y="6420310"/>
            <a:ext cx="561866" cy="88164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Parallelogram 87">
            <a:extLst>
              <a:ext uri="{FF2B5EF4-FFF2-40B4-BE49-F238E27FC236}">
                <a16:creationId xmlns:a16="http://schemas.microsoft.com/office/drawing/2014/main" id="{1609F171-E948-5D45-943A-5D5ED9093559}"/>
              </a:ext>
            </a:extLst>
          </p:cNvPr>
          <p:cNvSpPr/>
          <p:nvPr/>
        </p:nvSpPr>
        <p:spPr>
          <a:xfrm>
            <a:off x="4805468" y="6413897"/>
            <a:ext cx="561866" cy="88164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Parallelogram 88">
            <a:extLst>
              <a:ext uri="{FF2B5EF4-FFF2-40B4-BE49-F238E27FC236}">
                <a16:creationId xmlns:a16="http://schemas.microsoft.com/office/drawing/2014/main" id="{33CB8200-4F87-3849-AA4D-10D864A95BBE}"/>
              </a:ext>
            </a:extLst>
          </p:cNvPr>
          <p:cNvSpPr/>
          <p:nvPr/>
        </p:nvSpPr>
        <p:spPr>
          <a:xfrm>
            <a:off x="5162755" y="6407136"/>
            <a:ext cx="561866" cy="88164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Parallelogram 89">
            <a:extLst>
              <a:ext uri="{FF2B5EF4-FFF2-40B4-BE49-F238E27FC236}">
                <a16:creationId xmlns:a16="http://schemas.microsoft.com/office/drawing/2014/main" id="{A23454C4-ADC6-134B-8A15-2556B63CB8F2}"/>
              </a:ext>
            </a:extLst>
          </p:cNvPr>
          <p:cNvSpPr/>
          <p:nvPr/>
        </p:nvSpPr>
        <p:spPr>
          <a:xfrm>
            <a:off x="5501725" y="6420419"/>
            <a:ext cx="561866" cy="88164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Parallelogram 90">
            <a:extLst>
              <a:ext uri="{FF2B5EF4-FFF2-40B4-BE49-F238E27FC236}">
                <a16:creationId xmlns:a16="http://schemas.microsoft.com/office/drawing/2014/main" id="{549A6E37-9AA3-C34D-B84D-FC7BE88A3C4D}"/>
              </a:ext>
            </a:extLst>
          </p:cNvPr>
          <p:cNvSpPr/>
          <p:nvPr/>
        </p:nvSpPr>
        <p:spPr>
          <a:xfrm>
            <a:off x="5812136" y="6428430"/>
            <a:ext cx="561866" cy="88164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Parallelogram 91">
            <a:extLst>
              <a:ext uri="{FF2B5EF4-FFF2-40B4-BE49-F238E27FC236}">
                <a16:creationId xmlns:a16="http://schemas.microsoft.com/office/drawing/2014/main" id="{206F5901-41D2-984C-BF84-2E39ABB326FF}"/>
              </a:ext>
            </a:extLst>
          </p:cNvPr>
          <p:cNvSpPr/>
          <p:nvPr/>
        </p:nvSpPr>
        <p:spPr>
          <a:xfrm>
            <a:off x="6135846" y="6428430"/>
            <a:ext cx="561866" cy="88164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Parallelogram 92">
            <a:extLst>
              <a:ext uri="{FF2B5EF4-FFF2-40B4-BE49-F238E27FC236}">
                <a16:creationId xmlns:a16="http://schemas.microsoft.com/office/drawing/2014/main" id="{71B77913-BD6B-3547-874A-4976ED412953}"/>
              </a:ext>
            </a:extLst>
          </p:cNvPr>
          <p:cNvSpPr/>
          <p:nvPr/>
        </p:nvSpPr>
        <p:spPr>
          <a:xfrm>
            <a:off x="6487836" y="6413896"/>
            <a:ext cx="561866" cy="88164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298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61DA6-5B42-0547-ADF0-A7AB7D964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Capillary explanation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E7B7C3-EEF4-F24A-BAB6-B48CA6E914C3}"/>
              </a:ext>
            </a:extLst>
          </p:cNvPr>
          <p:cNvSpPr/>
          <p:nvPr/>
        </p:nvSpPr>
        <p:spPr>
          <a:xfrm>
            <a:off x="1835335" y="3219697"/>
            <a:ext cx="5351410" cy="3245537"/>
          </a:xfrm>
          <a:prstGeom prst="rect">
            <a:avLst/>
          </a:prstGeom>
          <a:solidFill>
            <a:schemeClr val="accent4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6B66BA-1E42-1F44-A50A-7EEDC4722B9A}"/>
              </a:ext>
            </a:extLst>
          </p:cNvPr>
          <p:cNvCxnSpPr/>
          <p:nvPr/>
        </p:nvCxnSpPr>
        <p:spPr>
          <a:xfrm flipV="1">
            <a:off x="1835334" y="5629128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A2D1FA-BDE4-BD49-AD4B-483EA7C8B164}"/>
              </a:ext>
            </a:extLst>
          </p:cNvPr>
          <p:cNvCxnSpPr/>
          <p:nvPr/>
        </p:nvCxnSpPr>
        <p:spPr>
          <a:xfrm flipH="1" flipV="1">
            <a:off x="1835334" y="4858537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2193A5-585F-8B44-B088-9E63C95F1D79}"/>
              </a:ext>
            </a:extLst>
          </p:cNvPr>
          <p:cNvCxnSpPr/>
          <p:nvPr/>
        </p:nvCxnSpPr>
        <p:spPr>
          <a:xfrm flipV="1">
            <a:off x="1835334" y="4054573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4FD79C-FCFB-D440-AA72-1573BA296406}"/>
              </a:ext>
            </a:extLst>
          </p:cNvPr>
          <p:cNvCxnSpPr/>
          <p:nvPr/>
        </p:nvCxnSpPr>
        <p:spPr>
          <a:xfrm flipH="1" flipV="1">
            <a:off x="1835334" y="3283982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2C5E02-6597-3542-BFEF-84819A3765E3}"/>
              </a:ext>
            </a:extLst>
          </p:cNvPr>
          <p:cNvCxnSpPr/>
          <p:nvPr/>
        </p:nvCxnSpPr>
        <p:spPr>
          <a:xfrm flipV="1">
            <a:off x="2149618" y="5596985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9713EB-4D83-9848-BF0F-6AB5AC4174DE}"/>
              </a:ext>
            </a:extLst>
          </p:cNvPr>
          <p:cNvCxnSpPr/>
          <p:nvPr/>
        </p:nvCxnSpPr>
        <p:spPr>
          <a:xfrm flipH="1" flipV="1">
            <a:off x="2149618" y="4826394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37B1E4-230E-2A45-8BDC-33ED482D17CA}"/>
              </a:ext>
            </a:extLst>
          </p:cNvPr>
          <p:cNvCxnSpPr/>
          <p:nvPr/>
        </p:nvCxnSpPr>
        <p:spPr>
          <a:xfrm flipV="1">
            <a:off x="2149618" y="4022430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4948E7-C5EA-7E46-B183-709657B9676C}"/>
              </a:ext>
            </a:extLst>
          </p:cNvPr>
          <p:cNvCxnSpPr/>
          <p:nvPr/>
        </p:nvCxnSpPr>
        <p:spPr>
          <a:xfrm flipH="1" flipV="1">
            <a:off x="2149618" y="3251839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B61AB4-6903-804F-903D-37F3AA75F99F}"/>
              </a:ext>
            </a:extLst>
          </p:cNvPr>
          <p:cNvCxnSpPr/>
          <p:nvPr/>
        </p:nvCxnSpPr>
        <p:spPr>
          <a:xfrm flipV="1">
            <a:off x="2489215" y="5629128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41AB23-9346-B64B-BE00-67C02FF736F6}"/>
              </a:ext>
            </a:extLst>
          </p:cNvPr>
          <p:cNvCxnSpPr/>
          <p:nvPr/>
        </p:nvCxnSpPr>
        <p:spPr>
          <a:xfrm flipH="1" flipV="1">
            <a:off x="2489215" y="4858537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681834-ADD2-ED48-B833-E5A06BCEAB3D}"/>
              </a:ext>
            </a:extLst>
          </p:cNvPr>
          <p:cNvCxnSpPr/>
          <p:nvPr/>
        </p:nvCxnSpPr>
        <p:spPr>
          <a:xfrm flipV="1">
            <a:off x="2489215" y="4054573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AAF666-E53A-9C49-8025-4833C63B05AB}"/>
              </a:ext>
            </a:extLst>
          </p:cNvPr>
          <p:cNvCxnSpPr/>
          <p:nvPr/>
        </p:nvCxnSpPr>
        <p:spPr>
          <a:xfrm flipH="1" flipV="1">
            <a:off x="2489215" y="3283982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D1860AD-511B-FE4B-AA55-340665E17AB3}"/>
              </a:ext>
            </a:extLst>
          </p:cNvPr>
          <p:cNvCxnSpPr/>
          <p:nvPr/>
        </p:nvCxnSpPr>
        <p:spPr>
          <a:xfrm flipV="1">
            <a:off x="2842403" y="5613106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1C42FA8-7219-3040-9672-C606484316D7}"/>
              </a:ext>
            </a:extLst>
          </p:cNvPr>
          <p:cNvCxnSpPr/>
          <p:nvPr/>
        </p:nvCxnSpPr>
        <p:spPr>
          <a:xfrm flipH="1" flipV="1">
            <a:off x="2842403" y="4842515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64A395-A59B-4C46-A10F-D4D8FB799DFF}"/>
              </a:ext>
            </a:extLst>
          </p:cNvPr>
          <p:cNvCxnSpPr/>
          <p:nvPr/>
        </p:nvCxnSpPr>
        <p:spPr>
          <a:xfrm flipV="1">
            <a:off x="2842403" y="4038552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3DEABE-3CA5-814A-9C5B-31BC13ACFB5F}"/>
              </a:ext>
            </a:extLst>
          </p:cNvPr>
          <p:cNvCxnSpPr/>
          <p:nvPr/>
        </p:nvCxnSpPr>
        <p:spPr>
          <a:xfrm flipH="1" flipV="1">
            <a:off x="2842403" y="3267961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782038B-C0CB-B941-9BD5-57F3B3146A8B}"/>
              </a:ext>
            </a:extLst>
          </p:cNvPr>
          <p:cNvCxnSpPr/>
          <p:nvPr/>
        </p:nvCxnSpPr>
        <p:spPr>
          <a:xfrm flipV="1">
            <a:off x="3161613" y="5645149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2BD4688-868E-EB4B-A751-9DCDC3E48FA3}"/>
              </a:ext>
            </a:extLst>
          </p:cNvPr>
          <p:cNvCxnSpPr/>
          <p:nvPr/>
        </p:nvCxnSpPr>
        <p:spPr>
          <a:xfrm flipH="1" flipV="1">
            <a:off x="3161613" y="4874558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2CBB767-2944-174B-8112-FD95F087F31B}"/>
              </a:ext>
            </a:extLst>
          </p:cNvPr>
          <p:cNvCxnSpPr/>
          <p:nvPr/>
        </p:nvCxnSpPr>
        <p:spPr>
          <a:xfrm flipV="1">
            <a:off x="3161613" y="4070594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D9574DB-8BE6-1948-83F7-FFE9378AEFF0}"/>
              </a:ext>
            </a:extLst>
          </p:cNvPr>
          <p:cNvCxnSpPr/>
          <p:nvPr/>
        </p:nvCxnSpPr>
        <p:spPr>
          <a:xfrm flipH="1" flipV="1">
            <a:off x="3161613" y="3300003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AE01970-420A-C64A-BDE5-138E53EA8F82}"/>
              </a:ext>
            </a:extLst>
          </p:cNvPr>
          <p:cNvCxnSpPr/>
          <p:nvPr/>
        </p:nvCxnSpPr>
        <p:spPr>
          <a:xfrm flipV="1">
            <a:off x="3475898" y="5613006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D260BB-99CE-554B-93F2-A0EFCBBE7F26}"/>
              </a:ext>
            </a:extLst>
          </p:cNvPr>
          <p:cNvCxnSpPr/>
          <p:nvPr/>
        </p:nvCxnSpPr>
        <p:spPr>
          <a:xfrm flipH="1" flipV="1">
            <a:off x="3475898" y="4842415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CFB2FF7-C77D-714D-96C9-8911BAC40405}"/>
              </a:ext>
            </a:extLst>
          </p:cNvPr>
          <p:cNvCxnSpPr/>
          <p:nvPr/>
        </p:nvCxnSpPr>
        <p:spPr>
          <a:xfrm flipV="1">
            <a:off x="3475898" y="4038452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1DB1FE7-4E7E-AF4B-9D30-74210614EC13}"/>
              </a:ext>
            </a:extLst>
          </p:cNvPr>
          <p:cNvCxnSpPr/>
          <p:nvPr/>
        </p:nvCxnSpPr>
        <p:spPr>
          <a:xfrm flipH="1" flipV="1">
            <a:off x="3475898" y="3267861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9BE2F74-5862-9E4C-A53D-0C0893838450}"/>
              </a:ext>
            </a:extLst>
          </p:cNvPr>
          <p:cNvCxnSpPr/>
          <p:nvPr/>
        </p:nvCxnSpPr>
        <p:spPr>
          <a:xfrm flipV="1">
            <a:off x="3815494" y="5645149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2C78F1C-5116-FA47-B415-55800C6A8A35}"/>
              </a:ext>
            </a:extLst>
          </p:cNvPr>
          <p:cNvCxnSpPr/>
          <p:nvPr/>
        </p:nvCxnSpPr>
        <p:spPr>
          <a:xfrm flipH="1" flipV="1">
            <a:off x="3815494" y="4874558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38DC36D-3A5A-A246-B659-B9CA687E84BD}"/>
              </a:ext>
            </a:extLst>
          </p:cNvPr>
          <p:cNvCxnSpPr/>
          <p:nvPr/>
        </p:nvCxnSpPr>
        <p:spPr>
          <a:xfrm flipV="1">
            <a:off x="3815494" y="4070594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AAAC581-0D41-874D-B706-983F9BAAD8E2}"/>
              </a:ext>
            </a:extLst>
          </p:cNvPr>
          <p:cNvCxnSpPr/>
          <p:nvPr/>
        </p:nvCxnSpPr>
        <p:spPr>
          <a:xfrm flipH="1" flipV="1">
            <a:off x="3815494" y="3300003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834A2E4-5485-2845-8202-4732D3FCB4EA}"/>
              </a:ext>
            </a:extLst>
          </p:cNvPr>
          <p:cNvCxnSpPr/>
          <p:nvPr/>
        </p:nvCxnSpPr>
        <p:spPr>
          <a:xfrm flipV="1">
            <a:off x="4168682" y="5629128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4B9F1BC-0B0E-9848-A07D-61F1F9D4713B}"/>
              </a:ext>
            </a:extLst>
          </p:cNvPr>
          <p:cNvCxnSpPr/>
          <p:nvPr/>
        </p:nvCxnSpPr>
        <p:spPr>
          <a:xfrm flipH="1" flipV="1">
            <a:off x="4168682" y="4858537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B17BA23-9166-AF44-A967-EC244B2B4D25}"/>
              </a:ext>
            </a:extLst>
          </p:cNvPr>
          <p:cNvCxnSpPr/>
          <p:nvPr/>
        </p:nvCxnSpPr>
        <p:spPr>
          <a:xfrm flipV="1">
            <a:off x="4168682" y="4054573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E17D1DD-C5BE-494A-B40F-D0426900C5A8}"/>
              </a:ext>
            </a:extLst>
          </p:cNvPr>
          <p:cNvCxnSpPr/>
          <p:nvPr/>
        </p:nvCxnSpPr>
        <p:spPr>
          <a:xfrm flipH="1" flipV="1">
            <a:off x="4168682" y="3283982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76D7886-DB67-1144-A44F-DEC2BDFB809D}"/>
              </a:ext>
            </a:extLst>
          </p:cNvPr>
          <p:cNvCxnSpPr/>
          <p:nvPr/>
        </p:nvCxnSpPr>
        <p:spPr>
          <a:xfrm flipV="1">
            <a:off x="4474896" y="5596985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14611EA-BFDB-F14E-B707-04791A3B2438}"/>
              </a:ext>
            </a:extLst>
          </p:cNvPr>
          <p:cNvCxnSpPr/>
          <p:nvPr/>
        </p:nvCxnSpPr>
        <p:spPr>
          <a:xfrm flipH="1" flipV="1">
            <a:off x="4474896" y="4826394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2F2EB0C-3598-2843-A96D-9D2CDEFDECA0}"/>
              </a:ext>
            </a:extLst>
          </p:cNvPr>
          <p:cNvCxnSpPr/>
          <p:nvPr/>
        </p:nvCxnSpPr>
        <p:spPr>
          <a:xfrm flipV="1">
            <a:off x="4474896" y="4022430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51112E2-DE15-E64C-98BC-ECF0D144B1B9}"/>
              </a:ext>
            </a:extLst>
          </p:cNvPr>
          <p:cNvCxnSpPr/>
          <p:nvPr/>
        </p:nvCxnSpPr>
        <p:spPr>
          <a:xfrm flipH="1" flipV="1">
            <a:off x="4474896" y="3251839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BAEBFA2-9870-504F-905B-C5DA6F188885}"/>
              </a:ext>
            </a:extLst>
          </p:cNvPr>
          <p:cNvCxnSpPr/>
          <p:nvPr/>
        </p:nvCxnSpPr>
        <p:spPr>
          <a:xfrm flipV="1">
            <a:off x="4789180" y="5564843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7FB6D70-027E-514C-A084-0270D334D8C1}"/>
              </a:ext>
            </a:extLst>
          </p:cNvPr>
          <p:cNvCxnSpPr/>
          <p:nvPr/>
        </p:nvCxnSpPr>
        <p:spPr>
          <a:xfrm flipH="1" flipV="1">
            <a:off x="4789180" y="4794252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95CE2FA-A823-0943-ACDB-355493C6F59B}"/>
              </a:ext>
            </a:extLst>
          </p:cNvPr>
          <p:cNvCxnSpPr/>
          <p:nvPr/>
        </p:nvCxnSpPr>
        <p:spPr>
          <a:xfrm flipV="1">
            <a:off x="4789180" y="3990288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E592354-5E24-0A4A-9021-F61DA97BD2A8}"/>
              </a:ext>
            </a:extLst>
          </p:cNvPr>
          <p:cNvCxnSpPr/>
          <p:nvPr/>
        </p:nvCxnSpPr>
        <p:spPr>
          <a:xfrm flipH="1" flipV="1">
            <a:off x="4789180" y="3219697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117A39E-E870-5A43-A7BF-55B1A52C8142}"/>
              </a:ext>
            </a:extLst>
          </p:cNvPr>
          <p:cNvCxnSpPr/>
          <p:nvPr/>
        </p:nvCxnSpPr>
        <p:spPr>
          <a:xfrm flipV="1">
            <a:off x="5128777" y="5596985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6AE0FCD-61D4-A544-9BCA-5C62237F44D8}"/>
              </a:ext>
            </a:extLst>
          </p:cNvPr>
          <p:cNvCxnSpPr/>
          <p:nvPr/>
        </p:nvCxnSpPr>
        <p:spPr>
          <a:xfrm flipH="1" flipV="1">
            <a:off x="5128777" y="4826394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5FDE8A2-1855-D94A-91C7-4DC1D7443695}"/>
              </a:ext>
            </a:extLst>
          </p:cNvPr>
          <p:cNvCxnSpPr/>
          <p:nvPr/>
        </p:nvCxnSpPr>
        <p:spPr>
          <a:xfrm flipV="1">
            <a:off x="5128777" y="4022430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8E5D975-D7B6-6843-9B43-73FF21F3FBAD}"/>
              </a:ext>
            </a:extLst>
          </p:cNvPr>
          <p:cNvCxnSpPr/>
          <p:nvPr/>
        </p:nvCxnSpPr>
        <p:spPr>
          <a:xfrm flipH="1" flipV="1">
            <a:off x="5128777" y="3251839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CB0125F-6FAC-934E-B1C1-117440FD46BD}"/>
              </a:ext>
            </a:extLst>
          </p:cNvPr>
          <p:cNvCxnSpPr/>
          <p:nvPr/>
        </p:nvCxnSpPr>
        <p:spPr>
          <a:xfrm flipV="1">
            <a:off x="5481965" y="5580964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D9DE8CF-9DD8-6D4C-8CDD-E607222B8B48}"/>
              </a:ext>
            </a:extLst>
          </p:cNvPr>
          <p:cNvCxnSpPr/>
          <p:nvPr/>
        </p:nvCxnSpPr>
        <p:spPr>
          <a:xfrm flipH="1" flipV="1">
            <a:off x="5481965" y="4810373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4BF5E25-8DB3-A740-917F-0073512723FF}"/>
              </a:ext>
            </a:extLst>
          </p:cNvPr>
          <p:cNvCxnSpPr/>
          <p:nvPr/>
        </p:nvCxnSpPr>
        <p:spPr>
          <a:xfrm flipV="1">
            <a:off x="5481965" y="4006409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28B030D-3238-374C-B735-2E25154BD53E}"/>
              </a:ext>
            </a:extLst>
          </p:cNvPr>
          <p:cNvCxnSpPr/>
          <p:nvPr/>
        </p:nvCxnSpPr>
        <p:spPr>
          <a:xfrm flipH="1" flipV="1">
            <a:off x="5481965" y="3235818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3375797-B774-714D-972F-25249FC03796}"/>
              </a:ext>
            </a:extLst>
          </p:cNvPr>
          <p:cNvCxnSpPr/>
          <p:nvPr/>
        </p:nvCxnSpPr>
        <p:spPr>
          <a:xfrm flipV="1">
            <a:off x="5801175" y="5613006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CD8A6F1-1390-0646-B346-F52780E2CC7E}"/>
              </a:ext>
            </a:extLst>
          </p:cNvPr>
          <p:cNvCxnSpPr/>
          <p:nvPr/>
        </p:nvCxnSpPr>
        <p:spPr>
          <a:xfrm flipH="1" flipV="1">
            <a:off x="5801175" y="4842415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F5555CC-9997-0A4F-A8B2-75439D362309}"/>
              </a:ext>
            </a:extLst>
          </p:cNvPr>
          <p:cNvCxnSpPr/>
          <p:nvPr/>
        </p:nvCxnSpPr>
        <p:spPr>
          <a:xfrm flipV="1">
            <a:off x="5801175" y="4038452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D40108F-084D-DB4C-9477-92468101A20D}"/>
              </a:ext>
            </a:extLst>
          </p:cNvPr>
          <p:cNvCxnSpPr/>
          <p:nvPr/>
        </p:nvCxnSpPr>
        <p:spPr>
          <a:xfrm flipH="1" flipV="1">
            <a:off x="5801175" y="3267861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95D89D7-6293-B640-A197-2024B524D0BE}"/>
              </a:ext>
            </a:extLst>
          </p:cNvPr>
          <p:cNvCxnSpPr/>
          <p:nvPr/>
        </p:nvCxnSpPr>
        <p:spPr>
          <a:xfrm flipV="1">
            <a:off x="6115460" y="5580864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0EE5170-EC60-694B-804A-9E37F464B646}"/>
              </a:ext>
            </a:extLst>
          </p:cNvPr>
          <p:cNvCxnSpPr/>
          <p:nvPr/>
        </p:nvCxnSpPr>
        <p:spPr>
          <a:xfrm flipH="1" flipV="1">
            <a:off x="6115460" y="4810273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FDE9355-DEB3-004D-8B3A-B128B05494A3}"/>
              </a:ext>
            </a:extLst>
          </p:cNvPr>
          <p:cNvCxnSpPr/>
          <p:nvPr/>
        </p:nvCxnSpPr>
        <p:spPr>
          <a:xfrm flipV="1">
            <a:off x="6115460" y="4006309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1712D23-DA78-9C49-8289-6B9F7083EFC9}"/>
              </a:ext>
            </a:extLst>
          </p:cNvPr>
          <p:cNvCxnSpPr/>
          <p:nvPr/>
        </p:nvCxnSpPr>
        <p:spPr>
          <a:xfrm flipH="1" flipV="1">
            <a:off x="6115460" y="3235718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3B404F3-6CD0-6746-AB49-12EDEDFF8218}"/>
              </a:ext>
            </a:extLst>
          </p:cNvPr>
          <p:cNvCxnSpPr/>
          <p:nvPr/>
        </p:nvCxnSpPr>
        <p:spPr>
          <a:xfrm flipV="1">
            <a:off x="6455056" y="5613006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38FA495-37E3-0449-93BF-89A4ADEC8986}"/>
              </a:ext>
            </a:extLst>
          </p:cNvPr>
          <p:cNvCxnSpPr/>
          <p:nvPr/>
        </p:nvCxnSpPr>
        <p:spPr>
          <a:xfrm flipH="1" flipV="1">
            <a:off x="6455056" y="4842415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02BF58F-03BB-D24C-B359-958890BF2838}"/>
              </a:ext>
            </a:extLst>
          </p:cNvPr>
          <p:cNvCxnSpPr/>
          <p:nvPr/>
        </p:nvCxnSpPr>
        <p:spPr>
          <a:xfrm flipV="1">
            <a:off x="6455056" y="4038452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B922B38-13C4-F848-B598-A92E8B063ED6}"/>
              </a:ext>
            </a:extLst>
          </p:cNvPr>
          <p:cNvCxnSpPr/>
          <p:nvPr/>
        </p:nvCxnSpPr>
        <p:spPr>
          <a:xfrm flipH="1" flipV="1">
            <a:off x="6455056" y="3267861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3D411B7-6324-9D42-9251-959D604DB12F}"/>
              </a:ext>
            </a:extLst>
          </p:cNvPr>
          <p:cNvCxnSpPr/>
          <p:nvPr/>
        </p:nvCxnSpPr>
        <p:spPr>
          <a:xfrm flipV="1">
            <a:off x="6808244" y="5596985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14F003B-DC23-7347-8A64-A4971311371B}"/>
              </a:ext>
            </a:extLst>
          </p:cNvPr>
          <p:cNvCxnSpPr/>
          <p:nvPr/>
        </p:nvCxnSpPr>
        <p:spPr>
          <a:xfrm flipH="1" flipV="1">
            <a:off x="6808244" y="4826394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E60E167-55BE-C145-BBF0-6B05D56353F8}"/>
              </a:ext>
            </a:extLst>
          </p:cNvPr>
          <p:cNvCxnSpPr/>
          <p:nvPr/>
        </p:nvCxnSpPr>
        <p:spPr>
          <a:xfrm flipV="1">
            <a:off x="6808244" y="4022430"/>
            <a:ext cx="378500" cy="836106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B931DD0-56DC-3A4E-A7DD-EAEF1C145CA4}"/>
              </a:ext>
            </a:extLst>
          </p:cNvPr>
          <p:cNvCxnSpPr/>
          <p:nvPr/>
        </p:nvCxnSpPr>
        <p:spPr>
          <a:xfrm flipH="1" flipV="1">
            <a:off x="6808244" y="3251839"/>
            <a:ext cx="378500" cy="770591"/>
          </a:xfrm>
          <a:prstGeom prst="line">
            <a:avLst/>
          </a:prstGeom>
          <a:ln w="508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165FF564-407D-4D45-A6B4-40983B095F89}"/>
              </a:ext>
            </a:extLst>
          </p:cNvPr>
          <p:cNvSpPr/>
          <p:nvPr/>
        </p:nvSpPr>
        <p:spPr>
          <a:xfrm>
            <a:off x="1835334" y="6481255"/>
            <a:ext cx="5351410" cy="3350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Parallelogram 78">
            <a:extLst>
              <a:ext uri="{FF2B5EF4-FFF2-40B4-BE49-F238E27FC236}">
                <a16:creationId xmlns:a16="http://schemas.microsoft.com/office/drawing/2014/main" id="{CED4563B-6FE1-9D4B-9813-3427F628E179}"/>
              </a:ext>
            </a:extLst>
          </p:cNvPr>
          <p:cNvSpPr/>
          <p:nvPr/>
        </p:nvSpPr>
        <p:spPr>
          <a:xfrm>
            <a:off x="1843404" y="5825376"/>
            <a:ext cx="561866" cy="667393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Parallelogram 79">
            <a:extLst>
              <a:ext uri="{FF2B5EF4-FFF2-40B4-BE49-F238E27FC236}">
                <a16:creationId xmlns:a16="http://schemas.microsoft.com/office/drawing/2014/main" id="{0C8EBB80-C07B-8F4B-A042-ABC0192EB940}"/>
              </a:ext>
            </a:extLst>
          </p:cNvPr>
          <p:cNvSpPr/>
          <p:nvPr/>
        </p:nvSpPr>
        <p:spPr>
          <a:xfrm>
            <a:off x="2181528" y="5805851"/>
            <a:ext cx="561866" cy="667393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Parallelogram 80">
            <a:extLst>
              <a:ext uri="{FF2B5EF4-FFF2-40B4-BE49-F238E27FC236}">
                <a16:creationId xmlns:a16="http://schemas.microsoft.com/office/drawing/2014/main" id="{B4E319DD-FD28-7D4D-8004-F3429313FC6D}"/>
              </a:ext>
            </a:extLst>
          </p:cNvPr>
          <p:cNvSpPr/>
          <p:nvPr/>
        </p:nvSpPr>
        <p:spPr>
          <a:xfrm>
            <a:off x="2534716" y="5813862"/>
            <a:ext cx="561866" cy="667393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Parallelogram 81">
            <a:extLst>
              <a:ext uri="{FF2B5EF4-FFF2-40B4-BE49-F238E27FC236}">
                <a16:creationId xmlns:a16="http://schemas.microsoft.com/office/drawing/2014/main" id="{9FFCE4A7-4FCA-564A-A823-3FFA77C1747D}"/>
              </a:ext>
            </a:extLst>
          </p:cNvPr>
          <p:cNvSpPr/>
          <p:nvPr/>
        </p:nvSpPr>
        <p:spPr>
          <a:xfrm>
            <a:off x="2857515" y="5825376"/>
            <a:ext cx="561866" cy="667393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Parallelogram 82">
            <a:extLst>
              <a:ext uri="{FF2B5EF4-FFF2-40B4-BE49-F238E27FC236}">
                <a16:creationId xmlns:a16="http://schemas.microsoft.com/office/drawing/2014/main" id="{48DAC732-866D-974B-91F0-4F4868405958}"/>
              </a:ext>
            </a:extLst>
          </p:cNvPr>
          <p:cNvSpPr/>
          <p:nvPr/>
        </p:nvSpPr>
        <p:spPr>
          <a:xfrm>
            <a:off x="3187534" y="5811498"/>
            <a:ext cx="561866" cy="667393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Parallelogram 83">
            <a:extLst>
              <a:ext uri="{FF2B5EF4-FFF2-40B4-BE49-F238E27FC236}">
                <a16:creationId xmlns:a16="http://schemas.microsoft.com/office/drawing/2014/main" id="{EE6BBB06-4030-034E-87BD-82399404B6EB}"/>
              </a:ext>
            </a:extLst>
          </p:cNvPr>
          <p:cNvSpPr/>
          <p:nvPr/>
        </p:nvSpPr>
        <p:spPr>
          <a:xfrm>
            <a:off x="3511098" y="5817831"/>
            <a:ext cx="561866" cy="667393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Parallelogram 84">
            <a:extLst>
              <a:ext uri="{FF2B5EF4-FFF2-40B4-BE49-F238E27FC236}">
                <a16:creationId xmlns:a16="http://schemas.microsoft.com/office/drawing/2014/main" id="{67ECABED-1452-C84D-89AF-296D2A6411BC}"/>
              </a:ext>
            </a:extLst>
          </p:cNvPr>
          <p:cNvSpPr/>
          <p:nvPr/>
        </p:nvSpPr>
        <p:spPr>
          <a:xfrm>
            <a:off x="3842074" y="5816961"/>
            <a:ext cx="561866" cy="667393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Parallelogram 85">
            <a:extLst>
              <a:ext uri="{FF2B5EF4-FFF2-40B4-BE49-F238E27FC236}">
                <a16:creationId xmlns:a16="http://schemas.microsoft.com/office/drawing/2014/main" id="{5B7A8CDB-F942-CE40-A156-1C7CB03BA699}"/>
              </a:ext>
            </a:extLst>
          </p:cNvPr>
          <p:cNvSpPr/>
          <p:nvPr/>
        </p:nvSpPr>
        <p:spPr>
          <a:xfrm>
            <a:off x="4193375" y="5811497"/>
            <a:ext cx="561866" cy="667393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Parallelogram 86">
            <a:extLst>
              <a:ext uri="{FF2B5EF4-FFF2-40B4-BE49-F238E27FC236}">
                <a16:creationId xmlns:a16="http://schemas.microsoft.com/office/drawing/2014/main" id="{699EB4B3-B144-7348-A9B6-7C0DF055FBCE}"/>
              </a:ext>
            </a:extLst>
          </p:cNvPr>
          <p:cNvSpPr/>
          <p:nvPr/>
        </p:nvSpPr>
        <p:spPr>
          <a:xfrm>
            <a:off x="4480906" y="5821720"/>
            <a:ext cx="561866" cy="667393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Parallelogram 87">
            <a:extLst>
              <a:ext uri="{FF2B5EF4-FFF2-40B4-BE49-F238E27FC236}">
                <a16:creationId xmlns:a16="http://schemas.microsoft.com/office/drawing/2014/main" id="{1609F171-E948-5D45-943A-5D5ED9093559}"/>
              </a:ext>
            </a:extLst>
          </p:cNvPr>
          <p:cNvSpPr/>
          <p:nvPr/>
        </p:nvSpPr>
        <p:spPr>
          <a:xfrm>
            <a:off x="4805468" y="5815307"/>
            <a:ext cx="561866" cy="667393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Parallelogram 88">
            <a:extLst>
              <a:ext uri="{FF2B5EF4-FFF2-40B4-BE49-F238E27FC236}">
                <a16:creationId xmlns:a16="http://schemas.microsoft.com/office/drawing/2014/main" id="{33CB8200-4F87-3849-AA4D-10D864A95BBE}"/>
              </a:ext>
            </a:extLst>
          </p:cNvPr>
          <p:cNvSpPr/>
          <p:nvPr/>
        </p:nvSpPr>
        <p:spPr>
          <a:xfrm>
            <a:off x="5162755" y="5808546"/>
            <a:ext cx="561866" cy="667393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Parallelogram 89">
            <a:extLst>
              <a:ext uri="{FF2B5EF4-FFF2-40B4-BE49-F238E27FC236}">
                <a16:creationId xmlns:a16="http://schemas.microsoft.com/office/drawing/2014/main" id="{A23454C4-ADC6-134B-8A15-2556B63CB8F2}"/>
              </a:ext>
            </a:extLst>
          </p:cNvPr>
          <p:cNvSpPr/>
          <p:nvPr/>
        </p:nvSpPr>
        <p:spPr>
          <a:xfrm>
            <a:off x="5501725" y="5821829"/>
            <a:ext cx="561866" cy="667393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Parallelogram 90">
            <a:extLst>
              <a:ext uri="{FF2B5EF4-FFF2-40B4-BE49-F238E27FC236}">
                <a16:creationId xmlns:a16="http://schemas.microsoft.com/office/drawing/2014/main" id="{549A6E37-9AA3-C34D-B84D-FC7BE88A3C4D}"/>
              </a:ext>
            </a:extLst>
          </p:cNvPr>
          <p:cNvSpPr/>
          <p:nvPr/>
        </p:nvSpPr>
        <p:spPr>
          <a:xfrm>
            <a:off x="5812136" y="5829840"/>
            <a:ext cx="561866" cy="667393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Parallelogram 91">
            <a:extLst>
              <a:ext uri="{FF2B5EF4-FFF2-40B4-BE49-F238E27FC236}">
                <a16:creationId xmlns:a16="http://schemas.microsoft.com/office/drawing/2014/main" id="{206F5901-41D2-984C-BF84-2E39ABB326FF}"/>
              </a:ext>
            </a:extLst>
          </p:cNvPr>
          <p:cNvSpPr/>
          <p:nvPr/>
        </p:nvSpPr>
        <p:spPr>
          <a:xfrm>
            <a:off x="6135846" y="5829840"/>
            <a:ext cx="561866" cy="667393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Parallelogram 92">
            <a:extLst>
              <a:ext uri="{FF2B5EF4-FFF2-40B4-BE49-F238E27FC236}">
                <a16:creationId xmlns:a16="http://schemas.microsoft.com/office/drawing/2014/main" id="{71B77913-BD6B-3547-874A-4976ED412953}"/>
              </a:ext>
            </a:extLst>
          </p:cNvPr>
          <p:cNvSpPr/>
          <p:nvPr/>
        </p:nvSpPr>
        <p:spPr>
          <a:xfrm>
            <a:off x="6487836" y="5815306"/>
            <a:ext cx="561866" cy="667393"/>
          </a:xfrm>
          <a:prstGeom prst="parallelogram">
            <a:avLst>
              <a:gd name="adj" fmla="val 550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B6C4A64-4472-1940-ABFD-397FF456A0D5}"/>
              </a:ext>
            </a:extLst>
          </p:cNvPr>
          <p:cNvSpPr txBox="1"/>
          <p:nvPr/>
        </p:nvSpPr>
        <p:spPr>
          <a:xfrm>
            <a:off x="554400" y="1742789"/>
            <a:ext cx="7741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sponge is made out of a net of capillaries soaking up liquid due to capillary action.</a:t>
            </a:r>
          </a:p>
        </p:txBody>
      </p:sp>
    </p:spTree>
    <p:extLst>
      <p:ext uri="{BB962C8B-B14F-4D97-AF65-F5344CB8AC3E}">
        <p14:creationId xmlns:p14="http://schemas.microsoft.com/office/powerpoint/2010/main" val="19746605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C872F63-24BA-7240-BEBF-470948D8F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2" r="15589" b="4144"/>
          <a:stretch/>
        </p:blipFill>
        <p:spPr>
          <a:xfrm>
            <a:off x="-11204" y="1284784"/>
            <a:ext cx="4794220" cy="52136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961DA6-5B42-0547-ADF0-A7AB7D96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12" y="359584"/>
            <a:ext cx="8835785" cy="925200"/>
          </a:xfrm>
        </p:spPr>
        <p:txBody>
          <a:bodyPr/>
          <a:lstStyle/>
          <a:p>
            <a:r>
              <a:rPr lang="en-GB" dirty="0"/>
              <a:t>Capillary action in a tube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1BF5E29-4E68-B643-A4C4-5134D244197D}"/>
                  </a:ext>
                </a:extLst>
              </p:cNvPr>
              <p:cNvSpPr txBox="1"/>
              <p:nvPr/>
            </p:nvSpPr>
            <p:spPr>
              <a:xfrm>
                <a:off x="4343400" y="2321168"/>
                <a:ext cx="4254178" cy="490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𝐹𝑜𝑟𝑐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𝑢𝑝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𝐹𝑜𝑟𝑐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𝑑𝑜𝑤𝑛</m:t>
                          </m:r>
                        </m:sub>
                      </m:sSub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1BF5E29-4E68-B643-A4C4-5134D2441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2321168"/>
                <a:ext cx="4254178" cy="490199"/>
              </a:xfrm>
              <a:prstGeom prst="rect">
                <a:avLst/>
              </a:prstGeom>
              <a:blipFill>
                <a:blip r:embed="rId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EF6E16D-BCC3-F143-BBDE-BA9A75769034}"/>
              </a:ext>
            </a:extLst>
          </p:cNvPr>
          <p:cNvSpPr/>
          <p:nvPr/>
        </p:nvSpPr>
        <p:spPr>
          <a:xfrm>
            <a:off x="7324436" y="3190381"/>
            <a:ext cx="676564" cy="461665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31CE3A-F592-FD48-9616-45915A0527D2}"/>
              </a:ext>
            </a:extLst>
          </p:cNvPr>
          <p:cNvSpPr txBox="1"/>
          <p:nvPr/>
        </p:nvSpPr>
        <p:spPr>
          <a:xfrm>
            <a:off x="6713621" y="4031060"/>
            <a:ext cx="2089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Soaked up volume V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D23B4DB-0569-4B48-92BC-A1B66B665D0C}"/>
              </a:ext>
            </a:extLst>
          </p:cNvPr>
          <p:cNvCxnSpPr/>
          <p:nvPr/>
        </p:nvCxnSpPr>
        <p:spPr>
          <a:xfrm>
            <a:off x="7662718" y="3652046"/>
            <a:ext cx="0" cy="379014"/>
          </a:xfrm>
          <a:prstGeom prst="straightConnector1">
            <a:avLst/>
          </a:prstGeom>
          <a:ln w="412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11749C3-3173-FF4B-9AAA-0295AEEF382E}"/>
                  </a:ext>
                </a:extLst>
              </p:cNvPr>
              <p:cNvSpPr txBox="1"/>
              <p:nvPr/>
            </p:nvSpPr>
            <p:spPr>
              <a:xfrm>
                <a:off x="4343400" y="3185686"/>
                <a:ext cx="41790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11749C3-3173-FF4B-9AAA-0295AEEF3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3185686"/>
                <a:ext cx="4179029" cy="461665"/>
              </a:xfrm>
              <a:prstGeom prst="rect">
                <a:avLst/>
              </a:prstGeom>
              <a:blipFill>
                <a:blip r:embed="rId4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73F4F82-E489-544B-9036-1D6DBE205E8A}"/>
                  </a:ext>
                </a:extLst>
              </p:cNvPr>
              <p:cNvSpPr txBox="1"/>
              <p:nvPr/>
            </p:nvSpPr>
            <p:spPr>
              <a:xfrm>
                <a:off x="5015650" y="5353898"/>
                <a:ext cx="3594958" cy="724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  <m:func>
                            <m:func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𝑟h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73F4F82-E489-544B-9036-1D6DBE205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650" y="5353898"/>
                <a:ext cx="3594958" cy="724878"/>
              </a:xfrm>
              <a:prstGeom prst="rect">
                <a:avLst/>
              </a:prstGeom>
              <a:blipFill>
                <a:blip r:embed="rId5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1438BD-9774-F147-BAB1-D49D5C7D9E00}"/>
                  </a:ext>
                </a:extLst>
              </p:cNvPr>
              <p:cNvSpPr txBox="1"/>
              <p:nvPr/>
            </p:nvSpPr>
            <p:spPr>
              <a:xfrm>
                <a:off x="4834428" y="4779406"/>
                <a:ext cx="31665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Taking out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dirty="0"/>
                  <a:t> and dividing by </a:t>
                </a: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1438BD-9774-F147-BAB1-D49D5C7D9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428" y="4779406"/>
                <a:ext cx="3166572" cy="369332"/>
              </a:xfrm>
              <a:prstGeom prst="rect">
                <a:avLst/>
              </a:prstGeom>
              <a:blipFill>
                <a:blip r:embed="rId6"/>
                <a:stretch>
                  <a:fillRect l="-1594" t="-6667" r="-797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663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76" grpId="0"/>
      <p:bldP spid="8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61DA6-5B42-0547-ADF0-A7AB7D96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12" y="359584"/>
            <a:ext cx="8835785" cy="925200"/>
          </a:xfrm>
        </p:spPr>
        <p:txBody>
          <a:bodyPr/>
          <a:lstStyle/>
          <a:p>
            <a:r>
              <a:rPr lang="en-GB" dirty="0"/>
              <a:t>Capillary action in a tube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46E1D-BCCF-8341-94D2-3F66F3CAA536}"/>
              </a:ext>
            </a:extLst>
          </p:cNvPr>
          <p:cNvSpPr txBox="1"/>
          <p:nvPr/>
        </p:nvSpPr>
        <p:spPr>
          <a:xfrm>
            <a:off x="577515" y="1946248"/>
            <a:ext cx="3597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ea typeface="Cambria Math" panose="02040503050406030204" pitchFamily="18" charset="0"/>
              </a:rPr>
              <a:t>We can now compare the two terms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E2AE713-65B5-9E40-BC53-4D8D95D6E401}"/>
              </a:ext>
            </a:extLst>
          </p:cNvPr>
          <p:cNvSpPr/>
          <p:nvPr/>
        </p:nvSpPr>
        <p:spPr>
          <a:xfrm>
            <a:off x="4871042" y="3537915"/>
            <a:ext cx="1022684" cy="4571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004A8E-ABCC-274B-8109-4C42D57817AF}"/>
              </a:ext>
            </a:extLst>
          </p:cNvPr>
          <p:cNvSpPr txBox="1"/>
          <p:nvPr/>
        </p:nvSpPr>
        <p:spPr>
          <a:xfrm>
            <a:off x="5326764" y="4352042"/>
            <a:ext cx="3243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 increasing height, the soaking up slows down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A7C7745-59AF-E946-8FAB-D1CD531E8CDD}"/>
              </a:ext>
            </a:extLst>
          </p:cNvPr>
          <p:cNvSpPr/>
          <p:nvPr/>
        </p:nvSpPr>
        <p:spPr>
          <a:xfrm>
            <a:off x="3501188" y="3526170"/>
            <a:ext cx="1116515" cy="45719"/>
          </a:xfrm>
          <a:prstGeom prst="roundRect">
            <a:avLst/>
          </a:prstGeom>
          <a:solidFill>
            <a:srgbClr val="FF0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D58B2D-7C13-D840-96B0-29047B8D3EC1}"/>
              </a:ext>
            </a:extLst>
          </p:cNvPr>
          <p:cNvCxnSpPr>
            <a:cxnSpLocks/>
          </p:cNvCxnSpPr>
          <p:nvPr/>
        </p:nvCxnSpPr>
        <p:spPr>
          <a:xfrm>
            <a:off x="5462337" y="3583634"/>
            <a:ext cx="0" cy="6394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6306DC3-06FD-3F40-9F91-910C5925F4A5}"/>
              </a:ext>
            </a:extLst>
          </p:cNvPr>
          <p:cNvCxnSpPr>
            <a:cxnSpLocks/>
          </p:cNvCxnSpPr>
          <p:nvPr/>
        </p:nvCxnSpPr>
        <p:spPr>
          <a:xfrm>
            <a:off x="3665621" y="3559570"/>
            <a:ext cx="0" cy="639450"/>
          </a:xfrm>
          <a:prstGeom prst="straightConnector1">
            <a:avLst/>
          </a:prstGeom>
          <a:ln w="38100">
            <a:solidFill>
              <a:srgbClr val="FF00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58EB907-8B5B-2C4F-9B57-42807A05788F}"/>
              </a:ext>
            </a:extLst>
          </p:cNvPr>
          <p:cNvSpPr txBox="1"/>
          <p:nvPr/>
        </p:nvSpPr>
        <p:spPr>
          <a:xfrm>
            <a:off x="1330263" y="4363853"/>
            <a:ext cx="3243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liquid with higher surface tension rises faster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3C262-ECCB-4540-83F3-C17CB1F86430}"/>
              </a:ext>
            </a:extLst>
          </p:cNvPr>
          <p:cNvSpPr txBox="1"/>
          <p:nvPr/>
        </p:nvSpPr>
        <p:spPr>
          <a:xfrm>
            <a:off x="800887" y="5382838"/>
            <a:ext cx="7633631" cy="10772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This simple example can give us an intuition about how the sponge will behave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8954C98-E888-864A-B918-745D5F9ED64B}"/>
                  </a:ext>
                </a:extLst>
              </p:cNvPr>
              <p:cNvSpPr txBox="1"/>
              <p:nvPr/>
            </p:nvSpPr>
            <p:spPr>
              <a:xfrm>
                <a:off x="2298768" y="2868743"/>
                <a:ext cx="3594958" cy="724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  <m:func>
                            <m:func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𝑟h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8954C98-E888-864A-B918-745D5F9ED6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768" y="2868743"/>
                <a:ext cx="3594958" cy="724878"/>
              </a:xfrm>
              <a:prstGeom prst="rect">
                <a:avLst/>
              </a:prstGeom>
              <a:blipFill>
                <a:blip r:embed="rId2"/>
                <a:stretch>
                  <a:fillRect b="-17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65749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87F697-C22A-CC42-9DA1-758F5C0BBAE0}"/>
              </a:ext>
            </a:extLst>
          </p:cNvPr>
          <p:cNvSpPr txBox="1"/>
          <p:nvPr/>
        </p:nvSpPr>
        <p:spPr>
          <a:xfrm>
            <a:off x="449705" y="363513"/>
            <a:ext cx="8244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</a:rPr>
              <a:t>In practice, flow through porous media is a complicated problem.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4B87D-4F85-1B4E-A228-69AE44AB04DE}"/>
              </a:ext>
            </a:extLst>
          </p:cNvPr>
          <p:cNvSpPr txBox="1"/>
          <p:nvPr/>
        </p:nvSpPr>
        <p:spPr>
          <a:xfrm>
            <a:off x="372868" y="2007485"/>
            <a:ext cx="246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u="sng" dirty="0"/>
              <a:t>Theory to look up</a:t>
            </a:r>
            <a:r>
              <a:rPr lang="en-GB" sz="2400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F1047B-F9B9-B943-BD28-BD9A48D0F9AF}"/>
              </a:ext>
            </a:extLst>
          </p:cNvPr>
          <p:cNvSpPr txBox="1"/>
          <p:nvPr/>
        </p:nvSpPr>
        <p:spPr>
          <a:xfrm>
            <a:off x="372868" y="2922043"/>
            <a:ext cx="8092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Darcy’s law – describes flow of a liquid through porous medium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DB3A91-D98A-CA48-AA46-F2CA5B3B34C6}"/>
              </a:ext>
            </a:extLst>
          </p:cNvPr>
          <p:cNvSpPr txBox="1"/>
          <p:nvPr/>
        </p:nvSpPr>
        <p:spPr>
          <a:xfrm>
            <a:off x="372868" y="3705124"/>
            <a:ext cx="83982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Washburn equation – describes the penetration length of a liquid </a:t>
            </a:r>
          </a:p>
          <a:p>
            <a:r>
              <a:rPr lang="en-GB" sz="2400" dirty="0"/>
              <a:t>				              into capillary pore or a tube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6C6FBE-F185-184A-9796-AA21CB6A65CA}"/>
              </a:ext>
            </a:extLst>
          </p:cNvPr>
          <p:cNvSpPr txBox="1"/>
          <p:nvPr/>
        </p:nvSpPr>
        <p:spPr>
          <a:xfrm>
            <a:off x="644573" y="5231567"/>
            <a:ext cx="78548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850D"/>
                </a:solidFill>
              </a:rPr>
              <a:t>Though bear in mind that fully theoretical description of the phenomenon may not be feasible.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8329677-61F4-5B41-ADEE-CC306A031A06}"/>
              </a:ext>
            </a:extLst>
          </p:cNvPr>
          <p:cNvSpPr/>
          <p:nvPr/>
        </p:nvSpPr>
        <p:spPr>
          <a:xfrm>
            <a:off x="8694294" y="5286564"/>
            <a:ext cx="140869" cy="529620"/>
          </a:xfrm>
          <a:prstGeom prst="roundRect">
            <a:avLst/>
          </a:prstGeom>
          <a:solidFill>
            <a:srgbClr val="FF8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A30D573-A473-2E47-9B1D-EE940A99AC17}"/>
              </a:ext>
            </a:extLst>
          </p:cNvPr>
          <p:cNvSpPr/>
          <p:nvPr/>
        </p:nvSpPr>
        <p:spPr>
          <a:xfrm>
            <a:off x="8694293" y="5920864"/>
            <a:ext cx="140869" cy="134765"/>
          </a:xfrm>
          <a:prstGeom prst="roundRect">
            <a:avLst/>
          </a:prstGeom>
          <a:solidFill>
            <a:srgbClr val="FF8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417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2DCE-3E40-654B-82C2-9EAFF51A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Real sponge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CB07118-44A9-6648-BBD6-45EFCB4AE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88" y="1527614"/>
            <a:ext cx="4689987" cy="53303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67D779-715D-4D49-B858-B22A1AB27591}"/>
              </a:ext>
            </a:extLst>
          </p:cNvPr>
          <p:cNvSpPr txBox="1"/>
          <p:nvPr/>
        </p:nvSpPr>
        <p:spPr>
          <a:xfrm>
            <a:off x="0" y="6385966"/>
            <a:ext cx="57011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Kim, J., Ha, J., &amp; Kim, H. (2017). Capillary rise of non-aqueous liquids in cellulose sponges. </a:t>
            </a:r>
            <a:r>
              <a:rPr lang="en-GB" sz="1100" i="1" dirty="0">
                <a:solidFill>
                  <a:schemeClr val="bg1"/>
                </a:solidFill>
              </a:rPr>
              <a:t>Journal of Fluid Mechanics,</a:t>
            </a:r>
            <a:r>
              <a:rPr lang="en-GB" sz="1100" dirty="0">
                <a:solidFill>
                  <a:schemeClr val="bg1"/>
                </a:solidFill>
              </a:rPr>
              <a:t> </a:t>
            </a:r>
            <a:r>
              <a:rPr lang="en-GB" sz="1100" i="1" dirty="0">
                <a:solidFill>
                  <a:schemeClr val="bg1"/>
                </a:solidFill>
              </a:rPr>
              <a:t>818</a:t>
            </a:r>
            <a:r>
              <a:rPr lang="en-GB" sz="1100" dirty="0">
                <a:solidFill>
                  <a:schemeClr val="bg1"/>
                </a:solidFill>
              </a:rPr>
              <a:t>, R2. doi:10.1017/jfm.2017.165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C95B21-415C-5343-854D-2CF7268DE3A3}"/>
              </a:ext>
            </a:extLst>
          </p:cNvPr>
          <p:cNvCxnSpPr>
            <a:cxnSpLocks/>
          </p:cNvCxnSpPr>
          <p:nvPr/>
        </p:nvCxnSpPr>
        <p:spPr>
          <a:xfrm flipH="1">
            <a:off x="2492481" y="4100457"/>
            <a:ext cx="2542842" cy="245308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548DF10-4A27-5A42-9D94-44D1825D636A}"/>
              </a:ext>
            </a:extLst>
          </p:cNvPr>
          <p:cNvCxnSpPr>
            <a:cxnSpLocks/>
          </p:cNvCxnSpPr>
          <p:nvPr/>
        </p:nvCxnSpPr>
        <p:spPr>
          <a:xfrm flipH="1">
            <a:off x="2850597" y="4210809"/>
            <a:ext cx="2184726" cy="66869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2636C8A-9645-B248-9F2E-0C2317A20A39}"/>
              </a:ext>
            </a:extLst>
          </p:cNvPr>
          <p:cNvCxnSpPr>
            <a:cxnSpLocks/>
          </p:cNvCxnSpPr>
          <p:nvPr/>
        </p:nvCxnSpPr>
        <p:spPr>
          <a:xfrm flipH="1">
            <a:off x="2146829" y="4547082"/>
            <a:ext cx="3021263" cy="150261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B40B2C6-929E-1B43-A853-33CAD4B3F182}"/>
              </a:ext>
            </a:extLst>
          </p:cNvPr>
          <p:cNvCxnSpPr>
            <a:cxnSpLocks/>
          </p:cNvCxnSpPr>
          <p:nvPr/>
        </p:nvCxnSpPr>
        <p:spPr>
          <a:xfrm flipH="1">
            <a:off x="2850597" y="3950395"/>
            <a:ext cx="2317494" cy="0"/>
          </a:xfrm>
          <a:prstGeom prst="straightConnector1">
            <a:avLst/>
          </a:prstGeom>
          <a:ln w="349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00FB291-4902-A841-9C44-9FDE3F130A98}"/>
              </a:ext>
            </a:extLst>
          </p:cNvPr>
          <p:cNvCxnSpPr>
            <a:cxnSpLocks/>
          </p:cNvCxnSpPr>
          <p:nvPr/>
        </p:nvCxnSpPr>
        <p:spPr>
          <a:xfrm flipH="1">
            <a:off x="2146831" y="4345765"/>
            <a:ext cx="3021260" cy="1443514"/>
          </a:xfrm>
          <a:prstGeom prst="straightConnector1">
            <a:avLst/>
          </a:prstGeom>
          <a:ln w="349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9FD1301-FC3D-BD43-874A-DA5EB9B8F2C4}"/>
              </a:ext>
            </a:extLst>
          </p:cNvPr>
          <p:cNvSpPr txBox="1"/>
          <p:nvPr/>
        </p:nvSpPr>
        <p:spPr>
          <a:xfrm>
            <a:off x="5248053" y="3837272"/>
            <a:ext cx="3177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Pores of various sizes that need to be filled with liquid</a:t>
            </a:r>
          </a:p>
        </p:txBody>
      </p:sp>
    </p:spTree>
    <p:extLst>
      <p:ext uri="{BB962C8B-B14F-4D97-AF65-F5344CB8AC3E}">
        <p14:creationId xmlns:p14="http://schemas.microsoft.com/office/powerpoint/2010/main" val="426573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TEMPLATE 3.0">
  <a:themeElements>
    <a:clrScheme name="Motív balík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balík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balík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999B9A0-2375-6F41-89A0-CAA48B93A605}" vid="{62F9BD78-A001-334B-80EB-70ABC135F7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3</Template>
  <TotalTime>1516</TotalTime>
  <Words>1340</Words>
  <Application>Microsoft Macintosh PowerPoint</Application>
  <PresentationFormat>On-screen Show (4:3)</PresentationFormat>
  <Paragraphs>149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Cambria Math</vt:lpstr>
      <vt:lpstr>Century Gothic</vt:lpstr>
      <vt:lpstr>TEMPLATE 3.0</vt:lpstr>
      <vt:lpstr>13</vt:lpstr>
      <vt:lpstr>Sponge</vt:lpstr>
      <vt:lpstr>PowerPoint Presentation</vt:lpstr>
      <vt:lpstr>Capillary explanation</vt:lpstr>
      <vt:lpstr>Capillary explanation</vt:lpstr>
      <vt:lpstr>Capillary action in a tube</vt:lpstr>
      <vt:lpstr>Capillary action in a tube</vt:lpstr>
      <vt:lpstr>PowerPoint Presentation</vt:lpstr>
      <vt:lpstr>Real sponge</vt:lpstr>
      <vt:lpstr>Real sponge</vt:lpstr>
      <vt:lpstr>Real sponge - research</vt:lpstr>
      <vt:lpstr>Real sponge - research</vt:lpstr>
      <vt:lpstr>Real sponge - research</vt:lpstr>
      <vt:lpstr>Real sponge - research</vt:lpstr>
      <vt:lpstr>Additional resources</vt:lpstr>
      <vt:lpstr>PowerPoint Presentation</vt:lpstr>
      <vt:lpstr>Fluid parameters</vt:lpstr>
      <vt:lpstr>Size of the pores</vt:lpstr>
      <vt:lpstr>PowerPoint Presentation</vt:lpstr>
      <vt:lpstr>Experiments</vt:lpstr>
      <vt:lpstr>Experiments</vt:lpstr>
      <vt:lpstr>Experiments - Effectiveness</vt:lpstr>
      <vt:lpstr>Experiments - Effectiveness</vt:lpstr>
      <vt:lpstr>Something different?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</dc:title>
  <dc:creator>Samo Plesnik</dc:creator>
  <cp:lastModifiedBy>Samo Plesnik</cp:lastModifiedBy>
  <cp:revision>28</cp:revision>
  <dcterms:created xsi:type="dcterms:W3CDTF">2020-11-10T14:42:14Z</dcterms:created>
  <dcterms:modified xsi:type="dcterms:W3CDTF">2020-11-11T15:58:55Z</dcterms:modified>
</cp:coreProperties>
</file>